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8" r:id="rId4"/>
    <p:sldId id="259" r:id="rId5"/>
    <p:sldId id="262" r:id="rId6"/>
    <p:sldId id="263" r:id="rId7"/>
    <p:sldId id="260" r:id="rId8"/>
    <p:sldId id="265" r:id="rId9"/>
    <p:sldId id="266" r:id="rId10"/>
    <p:sldId id="267" r:id="rId11"/>
    <p:sldId id="268" r:id="rId12"/>
    <p:sldId id="269"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DEE67-87AA-459E-863E-D29DA579FA1D}" type="datetimeFigureOut">
              <a:rPr lang="nl-NL" smtClean="0"/>
              <a:pPr/>
              <a:t>2-10-2011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6E75C-19D6-4A84-9EE4-8593690E0C9C}"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BBB6E75C-19D6-4A84-9EE4-8593690E0C9C}" type="slidenum">
              <a:rPr lang="nl-NL" smtClean="0"/>
              <a:pPr/>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A3BDFECC-55F8-4A12-BD2C-1C022789D42B}" type="datetimeFigureOut">
              <a:rPr lang="nl-NL" smtClean="0"/>
              <a:pPr/>
              <a:t>2-10-2011</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1D7B8AA7-D86D-419D-BA0B-1F0F4C55728B}"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1D7B8AA7-D86D-419D-BA0B-1F0F4C55728B}"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1D7B8AA7-D86D-419D-BA0B-1F0F4C55728B}"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1D7B8AA7-D86D-419D-BA0B-1F0F4C55728B}" type="slidenum">
              <a:rPr lang="nl-NL" smtClean="0"/>
              <a:pPr/>
              <a:t>‹#›</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1D7B8AA7-D86D-419D-BA0B-1F0F4C55728B}" type="slidenum">
              <a:rPr lang="nl-NL" smtClean="0"/>
              <a:pPr/>
              <a:t>‹#›</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1D7B8AA7-D86D-419D-BA0B-1F0F4C55728B}" type="slidenum">
              <a:rPr lang="nl-NL" smtClean="0"/>
              <a:pPr/>
              <a:t>‹#›</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1D7B8AA7-D86D-419D-BA0B-1F0F4C55728B}"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1D7B8AA7-D86D-419D-BA0B-1F0F4C55728B}" type="slidenum">
              <a:rPr lang="nl-NL" smtClean="0"/>
              <a:pPr/>
              <a:t>‹#›</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A3BDFECC-55F8-4A12-BD2C-1C022789D42B}" type="datetimeFigureOut">
              <a:rPr lang="nl-NL" smtClean="0"/>
              <a:pPr/>
              <a:t>2-10-2011</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1D7B8AA7-D86D-419D-BA0B-1F0F4C55728B}"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A3BDFECC-55F8-4A12-BD2C-1C022789D42B}" type="datetimeFigureOut">
              <a:rPr lang="nl-NL" smtClean="0"/>
              <a:pPr/>
              <a:t>2-10-2011</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1D7B8AA7-D86D-419D-BA0B-1F0F4C55728B}"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A3BDFECC-55F8-4A12-BD2C-1C022789D42B}" type="datetimeFigureOut">
              <a:rPr lang="nl-NL" smtClean="0"/>
              <a:pPr/>
              <a:t>2-10-2011</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1D7B8AA7-D86D-419D-BA0B-1F0F4C55728B}" type="slidenum">
              <a:rPr lang="nl-NL" smtClean="0"/>
              <a:pPr/>
              <a:t>‹#›</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BDFECC-55F8-4A12-BD2C-1C022789D42B}" type="datetimeFigureOut">
              <a:rPr lang="nl-NL" smtClean="0"/>
              <a:pPr/>
              <a:t>2-10-2011</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7B8AA7-D86D-419D-BA0B-1F0F4C55728B}"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err="1" smtClean="0"/>
              <a:t>Illegal</a:t>
            </a:r>
            <a:r>
              <a:rPr lang="nl-BE" dirty="0" smtClean="0"/>
              <a:t>, </a:t>
            </a:r>
            <a:r>
              <a:rPr lang="nl-BE" dirty="0" err="1" smtClean="0"/>
              <a:t>Unregulated</a:t>
            </a:r>
            <a:r>
              <a:rPr lang="nl-BE" dirty="0" smtClean="0"/>
              <a:t> &amp; </a:t>
            </a:r>
            <a:r>
              <a:rPr lang="nl-BE" dirty="0" err="1" smtClean="0"/>
              <a:t>Unreported</a:t>
            </a:r>
            <a:r>
              <a:rPr lang="nl-BE" dirty="0" smtClean="0"/>
              <a:t> Seafood </a:t>
            </a:r>
            <a:r>
              <a:rPr lang="nl-BE" sz="2400" dirty="0" smtClean="0"/>
              <a:t/>
            </a:r>
            <a:br>
              <a:rPr lang="nl-BE" sz="2400" dirty="0" smtClean="0"/>
            </a:br>
            <a:r>
              <a:rPr lang="nl-BE" sz="1800" dirty="0" smtClean="0"/>
              <a:t>(EC n° 1005/2008 &amp; 1010/2009 + </a:t>
            </a:r>
            <a:r>
              <a:rPr lang="nl-BE" sz="1800" dirty="0" err="1" smtClean="0"/>
              <a:t>amendments</a:t>
            </a:r>
            <a:r>
              <a:rPr lang="nl-BE" sz="1800" dirty="0" smtClean="0"/>
              <a:t>): </a:t>
            </a:r>
            <a:br>
              <a:rPr lang="nl-BE" sz="1800" dirty="0" smtClean="0"/>
            </a:br>
            <a:r>
              <a:rPr lang="nl-BE" dirty="0" smtClean="0"/>
              <a:t>The view </a:t>
            </a:r>
            <a:r>
              <a:rPr lang="nl-BE" dirty="0" err="1" smtClean="0"/>
              <a:t>from</a:t>
            </a:r>
            <a:r>
              <a:rPr lang="nl-BE" dirty="0" smtClean="0"/>
              <a:t> the </a:t>
            </a:r>
            <a:r>
              <a:rPr lang="nl-BE" dirty="0" err="1" smtClean="0"/>
              <a:t>Importer</a:t>
            </a:r>
            <a:endParaRPr lang="nl-NL" dirty="0"/>
          </a:p>
        </p:txBody>
      </p:sp>
      <p:sp>
        <p:nvSpPr>
          <p:cNvPr id="3" name="Ondertitel 2"/>
          <p:cNvSpPr>
            <a:spLocks noGrp="1"/>
          </p:cNvSpPr>
          <p:nvPr>
            <p:ph type="subTitle" idx="1"/>
          </p:nvPr>
        </p:nvSpPr>
        <p:spPr>
          <a:xfrm>
            <a:off x="1371600" y="4365104"/>
            <a:ext cx="6400800" cy="1273696"/>
          </a:xfrm>
        </p:spPr>
        <p:txBody>
          <a:bodyPr>
            <a:normAutofit/>
          </a:bodyPr>
          <a:lstStyle/>
          <a:p>
            <a:r>
              <a:rPr lang="nl-BE" sz="2400" dirty="0" smtClean="0"/>
              <a:t>Olivier Hottlet</a:t>
            </a:r>
          </a:p>
          <a:p>
            <a:r>
              <a:rPr lang="nl-BE" sz="2400" dirty="0" smtClean="0"/>
              <a:t>Hottlet Frozen Foods</a:t>
            </a:r>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Autofit/>
          </a:bodyPr>
          <a:lstStyle/>
          <a:p>
            <a:r>
              <a:rPr lang="en-US" sz="1900" dirty="0" smtClean="0"/>
              <a:t>In order to ensure full traceability, certain third countries have found it necessary to implement internal procedures and controls in the validation process of the catch certificate for domestically processed products. In this respect they will provide information on vessels, masters and product description (including additional information on the processing flows) as an attachment to the catch certificate. </a:t>
            </a:r>
          </a:p>
          <a:p>
            <a:pPr>
              <a:buNone/>
            </a:pPr>
            <a:endParaRPr lang="en-US" sz="1900" dirty="0" smtClean="0"/>
          </a:p>
          <a:p>
            <a:r>
              <a:rPr lang="en-US" sz="1900" dirty="0" smtClean="0"/>
              <a:t>Colombia, Ecuador, Uruguay and Vietnam have notified the EC that they will provide such additional information. Other third countries interested in providing this detailed information are invited to discuss this issue bilaterally with the EC before implementing it. In these discussions, the EC will explain the use of this document in connection with the catch certificate and the existing third </a:t>
            </a:r>
            <a:r>
              <a:rPr lang="nl-BE" sz="1900" dirty="0" smtClean="0"/>
              <a:t>country </a:t>
            </a:r>
            <a:r>
              <a:rPr lang="nl-BE" sz="1900" dirty="0" err="1" smtClean="0"/>
              <a:t>control</a:t>
            </a:r>
            <a:r>
              <a:rPr lang="nl-BE" sz="1900" dirty="0" smtClean="0"/>
              <a:t> procedures.</a:t>
            </a:r>
          </a:p>
        </p:txBody>
      </p:sp>
      <p:sp>
        <p:nvSpPr>
          <p:cNvPr id="3" name="Titel 2"/>
          <p:cNvSpPr>
            <a:spLocks noGrp="1"/>
          </p:cNvSpPr>
          <p:nvPr>
            <p:ph type="title"/>
          </p:nvPr>
        </p:nvSpPr>
        <p:spPr/>
        <p:txBody>
          <a:bodyPr>
            <a:normAutofit/>
          </a:bodyPr>
          <a:lstStyle/>
          <a:p>
            <a:r>
              <a:rPr lang="nl-BE" sz="3200" dirty="0" err="1" smtClean="0"/>
              <a:t>Additional</a:t>
            </a:r>
            <a:r>
              <a:rPr lang="nl-BE" sz="3200" dirty="0" smtClean="0"/>
              <a:t> info </a:t>
            </a:r>
            <a:r>
              <a:rPr lang="nl-BE" sz="3200" dirty="0" err="1" smtClean="0"/>
              <a:t>on</a:t>
            </a:r>
            <a:r>
              <a:rPr lang="nl-BE" sz="3200" dirty="0" smtClean="0"/>
              <a:t> </a:t>
            </a:r>
            <a:r>
              <a:rPr lang="nl-BE" sz="3200" dirty="0" err="1" smtClean="0"/>
              <a:t>products</a:t>
            </a:r>
            <a:r>
              <a:rPr lang="nl-BE" sz="3200" dirty="0" smtClean="0"/>
              <a:t> </a:t>
            </a:r>
            <a:r>
              <a:rPr lang="nl-BE" sz="3200" dirty="0" err="1" smtClean="0"/>
              <a:t>processed</a:t>
            </a:r>
            <a:r>
              <a:rPr lang="nl-BE" sz="3200" dirty="0" smtClean="0"/>
              <a:t> in the </a:t>
            </a:r>
            <a:r>
              <a:rPr lang="nl-BE" sz="3200" dirty="0" err="1" smtClean="0"/>
              <a:t>Flag</a:t>
            </a:r>
            <a:r>
              <a:rPr lang="nl-BE" sz="3200" dirty="0" smtClean="0"/>
              <a:t> State to </a:t>
            </a:r>
            <a:r>
              <a:rPr lang="nl-BE" sz="3200" dirty="0" err="1" smtClean="0"/>
              <a:t>be</a:t>
            </a:r>
            <a:r>
              <a:rPr lang="nl-BE" sz="3200" dirty="0" smtClean="0"/>
              <a:t> </a:t>
            </a:r>
            <a:r>
              <a:rPr lang="nl-BE" sz="3200" dirty="0" err="1" smtClean="0"/>
              <a:t>exported</a:t>
            </a:r>
            <a:r>
              <a:rPr lang="nl-BE" sz="3200" dirty="0" smtClean="0"/>
              <a:t> to EU</a:t>
            </a:r>
            <a:endParaRPr lang="nl-BE"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BE" sz="3200" dirty="0" err="1" smtClean="0"/>
              <a:t>Additional</a:t>
            </a:r>
            <a:r>
              <a:rPr lang="nl-BE" sz="3200" dirty="0" smtClean="0"/>
              <a:t> info </a:t>
            </a:r>
            <a:r>
              <a:rPr lang="nl-BE" sz="3200" dirty="0" err="1" smtClean="0"/>
              <a:t>on</a:t>
            </a:r>
            <a:r>
              <a:rPr lang="nl-BE" sz="3200" dirty="0" smtClean="0"/>
              <a:t> </a:t>
            </a:r>
            <a:r>
              <a:rPr lang="nl-BE" sz="3200" dirty="0" err="1" smtClean="0"/>
              <a:t>products</a:t>
            </a:r>
            <a:r>
              <a:rPr lang="nl-BE" sz="3200" dirty="0" smtClean="0"/>
              <a:t> </a:t>
            </a:r>
            <a:r>
              <a:rPr lang="nl-BE" sz="3200" dirty="0" err="1" smtClean="0"/>
              <a:t>processed</a:t>
            </a:r>
            <a:r>
              <a:rPr lang="nl-BE" sz="3200" dirty="0" smtClean="0"/>
              <a:t> in the </a:t>
            </a:r>
            <a:r>
              <a:rPr lang="nl-BE" sz="3200" dirty="0" err="1" smtClean="0"/>
              <a:t>Flag</a:t>
            </a:r>
            <a:r>
              <a:rPr lang="nl-BE" sz="3200" dirty="0" smtClean="0"/>
              <a:t> State to </a:t>
            </a:r>
            <a:r>
              <a:rPr lang="nl-BE" sz="3200" dirty="0" err="1" smtClean="0"/>
              <a:t>be</a:t>
            </a:r>
            <a:r>
              <a:rPr lang="nl-BE" sz="3200" dirty="0" smtClean="0"/>
              <a:t> </a:t>
            </a:r>
            <a:r>
              <a:rPr lang="nl-BE" sz="3200" dirty="0" err="1" smtClean="0"/>
              <a:t>exported</a:t>
            </a:r>
            <a:r>
              <a:rPr lang="nl-BE" sz="3200" dirty="0" smtClean="0"/>
              <a:t> to EU</a:t>
            </a:r>
            <a:endParaRPr lang="nl-BE"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23528" y="1628800"/>
            <a:ext cx="8363272" cy="122636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79512" y="3284984"/>
            <a:ext cx="8808254" cy="208823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BE" sz="3200" dirty="0" err="1" smtClean="0"/>
              <a:t>Additional</a:t>
            </a:r>
            <a:r>
              <a:rPr lang="nl-BE" sz="3200" dirty="0" smtClean="0"/>
              <a:t> info </a:t>
            </a:r>
            <a:r>
              <a:rPr lang="nl-BE" sz="3200" dirty="0" err="1" smtClean="0"/>
              <a:t>on</a:t>
            </a:r>
            <a:r>
              <a:rPr lang="nl-BE" sz="3200" dirty="0" smtClean="0"/>
              <a:t> </a:t>
            </a:r>
            <a:r>
              <a:rPr lang="nl-BE" sz="3200" dirty="0" err="1" smtClean="0"/>
              <a:t>products</a:t>
            </a:r>
            <a:r>
              <a:rPr lang="nl-BE" sz="3200" dirty="0" smtClean="0"/>
              <a:t> </a:t>
            </a:r>
            <a:r>
              <a:rPr lang="nl-BE" sz="3200" dirty="0" err="1" smtClean="0"/>
              <a:t>processed</a:t>
            </a:r>
            <a:r>
              <a:rPr lang="nl-BE" sz="3200" dirty="0" smtClean="0"/>
              <a:t> in the </a:t>
            </a:r>
            <a:r>
              <a:rPr lang="nl-BE" sz="3200" dirty="0" err="1" smtClean="0"/>
              <a:t>Flag</a:t>
            </a:r>
            <a:r>
              <a:rPr lang="nl-BE" sz="3200" dirty="0" smtClean="0"/>
              <a:t> State to </a:t>
            </a:r>
            <a:r>
              <a:rPr lang="nl-BE" sz="3200" dirty="0" err="1" smtClean="0"/>
              <a:t>be</a:t>
            </a:r>
            <a:r>
              <a:rPr lang="nl-BE" sz="3200" dirty="0" smtClean="0"/>
              <a:t> </a:t>
            </a:r>
            <a:r>
              <a:rPr lang="nl-BE" sz="3200" dirty="0" err="1" smtClean="0"/>
              <a:t>exported</a:t>
            </a:r>
            <a:r>
              <a:rPr lang="nl-BE" sz="3200" dirty="0" smtClean="0"/>
              <a:t> to EU</a:t>
            </a:r>
            <a:endParaRPr lang="nl-BE"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39552" y="1412776"/>
            <a:ext cx="4972050" cy="168592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39552" y="3501008"/>
            <a:ext cx="3952875" cy="15525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1595437" y="1820069"/>
            <a:ext cx="5953125" cy="3848100"/>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BE" dirty="0" smtClean="0"/>
              <a:t>Annex II of IUU 1005/2008: </a:t>
            </a:r>
            <a:r>
              <a:rPr lang="nl-BE" dirty="0" err="1" smtClean="0"/>
              <a:t>Catch</a:t>
            </a:r>
            <a:r>
              <a:rPr lang="nl-BE" dirty="0" smtClean="0"/>
              <a:t> </a:t>
            </a:r>
            <a:r>
              <a:rPr lang="nl-BE" dirty="0" err="1" smtClean="0"/>
              <a:t>certificate</a:t>
            </a:r>
            <a:r>
              <a:rPr lang="nl-BE" dirty="0" smtClean="0"/>
              <a:t> model</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11560" y="1628800"/>
            <a:ext cx="7789327" cy="388843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BE" dirty="0" smtClean="0"/>
              <a:t>Annex II of IUU 1005/2008: </a:t>
            </a:r>
            <a:r>
              <a:rPr lang="nl-BE" dirty="0" err="1" smtClean="0"/>
              <a:t>Catch</a:t>
            </a:r>
            <a:r>
              <a:rPr lang="nl-BE" dirty="0" smtClean="0"/>
              <a:t> </a:t>
            </a:r>
            <a:r>
              <a:rPr lang="nl-BE" dirty="0" err="1" smtClean="0"/>
              <a:t>certificate</a:t>
            </a:r>
            <a:r>
              <a:rPr lang="nl-BE" dirty="0" smtClean="0"/>
              <a:t> model</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tretch>
            <a:fillRect/>
          </a:stretch>
        </p:blipFill>
        <p:spPr bwMode="auto">
          <a:xfrm>
            <a:off x="1600200" y="2329656"/>
            <a:ext cx="5943600" cy="2828925"/>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BE" dirty="0" smtClean="0"/>
              <a:t>Annex II of IUU 1005/2008: </a:t>
            </a:r>
            <a:r>
              <a:rPr lang="nl-BE" dirty="0" err="1" smtClean="0"/>
              <a:t>Catch</a:t>
            </a:r>
            <a:r>
              <a:rPr lang="nl-BE" dirty="0" smtClean="0"/>
              <a:t> </a:t>
            </a:r>
            <a:r>
              <a:rPr lang="nl-BE" dirty="0" err="1" smtClean="0"/>
              <a:t>certificate</a:t>
            </a:r>
            <a:r>
              <a:rPr lang="nl-BE" dirty="0" smtClean="0"/>
              <a:t> model</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444846" y="1700808"/>
            <a:ext cx="8162092" cy="316835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BE" dirty="0" smtClean="0"/>
              <a:t>Annex II of IUU 1005/2008: </a:t>
            </a:r>
            <a:r>
              <a:rPr lang="nl-BE" dirty="0" err="1" smtClean="0"/>
              <a:t>Catch</a:t>
            </a:r>
            <a:r>
              <a:rPr lang="nl-BE" dirty="0" smtClean="0"/>
              <a:t> </a:t>
            </a:r>
            <a:r>
              <a:rPr lang="nl-BE" dirty="0" err="1" smtClean="0"/>
              <a:t>certificate</a:t>
            </a:r>
            <a:r>
              <a:rPr lang="nl-BE" dirty="0" smtClean="0"/>
              <a:t> model</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tretch>
            <a:fillRect/>
          </a:stretch>
        </p:blipFill>
        <p:spPr bwMode="auto">
          <a:xfrm>
            <a:off x="1571625" y="2763044"/>
            <a:ext cx="6000750" cy="1962150"/>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BE" dirty="0" smtClean="0"/>
              <a:t>Annex II of IUU 1005/2008: </a:t>
            </a:r>
            <a:r>
              <a:rPr lang="nl-BE" dirty="0" err="1" smtClean="0"/>
              <a:t>Catch</a:t>
            </a:r>
            <a:r>
              <a:rPr lang="nl-BE" dirty="0" smtClean="0"/>
              <a:t> </a:t>
            </a:r>
            <a:r>
              <a:rPr lang="nl-BE" dirty="0" err="1" smtClean="0"/>
              <a:t>certificate</a:t>
            </a:r>
            <a:r>
              <a:rPr lang="nl-BE" dirty="0" smtClean="0"/>
              <a:t> model</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tretch>
            <a:fillRect/>
          </a:stretch>
        </p:blipFill>
        <p:spPr bwMode="auto">
          <a:xfrm>
            <a:off x="1497931" y="1481138"/>
            <a:ext cx="6148138" cy="4525962"/>
          </a:xfrm>
          <a:prstGeom prst="rect">
            <a:avLst/>
          </a:prstGeom>
          <a:noFill/>
          <a:ln w="9525">
            <a:noFill/>
            <a:miter lim="800000"/>
            <a:headEnd/>
            <a:tailEnd/>
          </a:ln>
        </p:spPr>
      </p:pic>
      <p:sp>
        <p:nvSpPr>
          <p:cNvPr id="2" name="Titel 1"/>
          <p:cNvSpPr>
            <a:spLocks noGrp="1"/>
          </p:cNvSpPr>
          <p:nvPr>
            <p:ph type="title"/>
          </p:nvPr>
        </p:nvSpPr>
        <p:spPr>
          <a:xfrm>
            <a:off x="457200" y="274638"/>
            <a:ext cx="8229600" cy="1210146"/>
          </a:xfrm>
        </p:spPr>
        <p:txBody>
          <a:bodyPr>
            <a:normAutofit fontScale="90000"/>
          </a:bodyPr>
          <a:lstStyle/>
          <a:p>
            <a:r>
              <a:rPr lang="nl-BE" sz="3600" dirty="0" smtClean="0"/>
              <a:t>Annex IV of IUU 1005/2008: Processing statement (</a:t>
            </a:r>
            <a:r>
              <a:rPr lang="nl-BE" sz="3600" dirty="0" err="1" smtClean="0"/>
              <a:t>imported</a:t>
            </a:r>
            <a:r>
              <a:rPr lang="nl-BE" sz="3600" dirty="0" smtClean="0"/>
              <a:t> </a:t>
            </a:r>
            <a:r>
              <a:rPr lang="nl-BE" sz="3600" dirty="0" err="1" smtClean="0"/>
              <a:t>raw</a:t>
            </a:r>
            <a:r>
              <a:rPr lang="nl-BE" sz="3600" dirty="0"/>
              <a:t> </a:t>
            </a:r>
            <a:r>
              <a:rPr lang="nl-BE" sz="3600" dirty="0" err="1" smtClean="0"/>
              <a:t>material</a:t>
            </a:r>
            <a:r>
              <a:rPr lang="nl-BE" sz="3600" dirty="0" smtClean="0"/>
              <a:t>)</a:t>
            </a:r>
            <a:endParaRPr lang="nl-NL"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tretch>
            <a:fillRect/>
          </a:stretch>
        </p:blipFill>
        <p:spPr bwMode="auto">
          <a:xfrm>
            <a:off x="1476375" y="1901031"/>
            <a:ext cx="6191250" cy="3686175"/>
          </a:xfrm>
          <a:prstGeom prst="rect">
            <a:avLst/>
          </a:prstGeom>
          <a:noFill/>
          <a:ln w="9525">
            <a:noFill/>
            <a:miter lim="800000"/>
            <a:headEnd/>
            <a:tailEnd/>
          </a:ln>
        </p:spPr>
      </p:pic>
      <p:sp>
        <p:nvSpPr>
          <p:cNvPr id="2" name="Titel 1"/>
          <p:cNvSpPr>
            <a:spLocks noGrp="1"/>
          </p:cNvSpPr>
          <p:nvPr>
            <p:ph type="title"/>
          </p:nvPr>
        </p:nvSpPr>
        <p:spPr>
          <a:xfrm>
            <a:off x="457200" y="274638"/>
            <a:ext cx="8229600" cy="1210146"/>
          </a:xfrm>
        </p:spPr>
        <p:txBody>
          <a:bodyPr>
            <a:normAutofit fontScale="90000"/>
          </a:bodyPr>
          <a:lstStyle/>
          <a:p>
            <a:r>
              <a:rPr lang="nl-BE" sz="3600" dirty="0" smtClean="0"/>
              <a:t>Annex IV of IUU 1005/2008: Processing statement (</a:t>
            </a:r>
            <a:r>
              <a:rPr lang="nl-BE" sz="3600" dirty="0" err="1" smtClean="0"/>
              <a:t>imported</a:t>
            </a:r>
            <a:r>
              <a:rPr lang="nl-BE" sz="3600" dirty="0" smtClean="0"/>
              <a:t> </a:t>
            </a:r>
            <a:r>
              <a:rPr lang="nl-BE" sz="3600" dirty="0" err="1" smtClean="0"/>
              <a:t>raw</a:t>
            </a:r>
            <a:r>
              <a:rPr lang="nl-BE" sz="3600" dirty="0"/>
              <a:t> </a:t>
            </a:r>
            <a:r>
              <a:rPr lang="nl-BE" sz="3600" dirty="0" err="1" smtClean="0"/>
              <a:t>material</a:t>
            </a:r>
            <a:r>
              <a:rPr lang="nl-BE" sz="3600" dirty="0" smtClean="0"/>
              <a:t>)</a:t>
            </a:r>
            <a:endParaRPr lang="nl-NL"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BE" dirty="0" err="1" smtClean="0"/>
              <a:t>Published</a:t>
            </a:r>
            <a:r>
              <a:rPr lang="nl-BE" dirty="0" smtClean="0"/>
              <a:t>: 24 May 2011</a:t>
            </a:r>
          </a:p>
          <a:p>
            <a:endParaRPr lang="nl-BE" dirty="0" smtClean="0"/>
          </a:p>
          <a:p>
            <a:r>
              <a:rPr lang="en-US" dirty="0" smtClean="0"/>
              <a:t>Concerns fishery products processed in the flag State of the catching vessel to be exported to EU.</a:t>
            </a:r>
          </a:p>
          <a:p>
            <a:endParaRPr lang="en-US" dirty="0" smtClean="0"/>
          </a:p>
          <a:p>
            <a:r>
              <a:rPr lang="en-US" dirty="0" smtClean="0"/>
              <a:t>When fishery products are caught and processed in the same flag State, the validation of the catch certificate for the purpose of the IUU Regulation should only occur at the moment when the final product is ready to be exported to the EU. </a:t>
            </a:r>
          </a:p>
          <a:p>
            <a:pPr>
              <a:buNone/>
            </a:pPr>
            <a:r>
              <a:rPr lang="en-US" dirty="0" smtClean="0"/>
              <a:t>	In this situation, the IUU Regulation does not provide for the use of an annex equivalent to Annex IV for imported fish products. Only a catch certificate is required for the consignment to </a:t>
            </a:r>
            <a:r>
              <a:rPr lang="nl-BE" dirty="0" err="1" smtClean="0"/>
              <a:t>be</a:t>
            </a:r>
            <a:r>
              <a:rPr lang="nl-BE" dirty="0" smtClean="0"/>
              <a:t> </a:t>
            </a:r>
            <a:r>
              <a:rPr lang="nl-BE" dirty="0" err="1" smtClean="0"/>
              <a:t>exported</a:t>
            </a:r>
            <a:r>
              <a:rPr lang="nl-BE" dirty="0" smtClean="0"/>
              <a:t>.</a:t>
            </a:r>
            <a:endParaRPr lang="nl-BE" dirty="0"/>
          </a:p>
        </p:txBody>
      </p:sp>
      <p:sp>
        <p:nvSpPr>
          <p:cNvPr id="3" name="Titel 2"/>
          <p:cNvSpPr>
            <a:spLocks noGrp="1"/>
          </p:cNvSpPr>
          <p:nvPr>
            <p:ph type="title"/>
          </p:nvPr>
        </p:nvSpPr>
        <p:spPr/>
        <p:txBody>
          <a:bodyPr>
            <a:normAutofit fontScale="90000"/>
          </a:bodyPr>
          <a:lstStyle/>
          <a:p>
            <a:r>
              <a:rPr lang="nl-BE" sz="3600" dirty="0" err="1" smtClean="0"/>
              <a:t>Additional</a:t>
            </a:r>
            <a:r>
              <a:rPr lang="nl-BE" sz="3600" dirty="0" smtClean="0"/>
              <a:t> info </a:t>
            </a:r>
            <a:r>
              <a:rPr lang="nl-BE" sz="3600" dirty="0" err="1" smtClean="0"/>
              <a:t>on</a:t>
            </a:r>
            <a:r>
              <a:rPr lang="nl-BE" sz="3600" dirty="0" smtClean="0"/>
              <a:t> </a:t>
            </a:r>
            <a:r>
              <a:rPr lang="nl-BE" sz="3600" dirty="0" err="1" smtClean="0"/>
              <a:t>products</a:t>
            </a:r>
            <a:r>
              <a:rPr lang="nl-BE" sz="3600" dirty="0" smtClean="0"/>
              <a:t> </a:t>
            </a:r>
            <a:r>
              <a:rPr lang="nl-BE" sz="3600" dirty="0" err="1" smtClean="0"/>
              <a:t>processed</a:t>
            </a:r>
            <a:r>
              <a:rPr lang="nl-BE" sz="3600" dirty="0" smtClean="0"/>
              <a:t> in the </a:t>
            </a:r>
            <a:r>
              <a:rPr lang="nl-BE" sz="3600" dirty="0" err="1" smtClean="0"/>
              <a:t>Flag</a:t>
            </a:r>
            <a:r>
              <a:rPr lang="nl-BE" sz="3600" dirty="0" smtClean="0"/>
              <a:t> State to </a:t>
            </a:r>
            <a:r>
              <a:rPr lang="nl-BE" sz="3600" dirty="0" err="1" smtClean="0"/>
              <a:t>be</a:t>
            </a:r>
            <a:r>
              <a:rPr lang="nl-BE" sz="3600" dirty="0" smtClean="0"/>
              <a:t> </a:t>
            </a:r>
            <a:r>
              <a:rPr lang="nl-BE" sz="3600" dirty="0" err="1" smtClean="0"/>
              <a:t>exported</a:t>
            </a:r>
            <a:r>
              <a:rPr lang="nl-BE" sz="3600" dirty="0" smtClean="0"/>
              <a:t> to EU</a:t>
            </a:r>
            <a:endParaRPr lang="nl-B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340</Words>
  <Application>Microsoft Office PowerPoint</Application>
  <PresentationFormat>On-screen Show (4:3)</PresentationFormat>
  <Paragraphs>24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vt:lpstr>
      <vt:lpstr>Illegal, Unregulated &amp; Unreported Seafood  (EC n° 1005/2008 &amp; 1010/2009 + amendments):  The view from the Importer</vt:lpstr>
      <vt:lpstr>Annex II of IUU 1005/2008: Catch certificate model</vt:lpstr>
      <vt:lpstr>Annex II of IUU 1005/2008: Catch certificate model</vt:lpstr>
      <vt:lpstr>Annex II of IUU 1005/2008: Catch certificate model</vt:lpstr>
      <vt:lpstr>Annex II of IUU 1005/2008: Catch certificate model</vt:lpstr>
      <vt:lpstr>Annex II of IUU 1005/2008: Catch certificate model</vt:lpstr>
      <vt:lpstr>Annex IV of IUU 1005/2008: Processing statement (imported raw material)</vt:lpstr>
      <vt:lpstr>Annex IV of IUU 1005/2008: Processing statement (imported raw material)</vt:lpstr>
      <vt:lpstr>Additional info on products processed in the Flag State to be exported to EU</vt:lpstr>
      <vt:lpstr>Additional info on products processed in the Flag State to be exported to EU</vt:lpstr>
      <vt:lpstr>Additional info on products processed in the Flag State to be exported to EU</vt:lpstr>
      <vt:lpstr>Additional info on products processed in the Flag State to be exported to EU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Illegal, Unregulated &amp; unreported Seafood  (EC n° 1005/2008 &amp; 1010/2009 + amendments): The view from the Importer</dc:title>
  <dc:creator>Judy Dashiell</dc:creator>
  <cp:lastModifiedBy>jdashiell</cp:lastModifiedBy>
  <cp:revision>8</cp:revision>
  <dcterms:created xsi:type="dcterms:W3CDTF">2011-09-19T09:15:59Z</dcterms:created>
  <dcterms:modified xsi:type="dcterms:W3CDTF">2011-10-02T12:21:08Z</dcterms:modified>
</cp:coreProperties>
</file>