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84" r:id="rId2"/>
    <p:sldId id="281" r:id="rId3"/>
    <p:sldId id="282" r:id="rId4"/>
    <p:sldId id="283" r:id="rId5"/>
    <p:sldId id="273" r:id="rId6"/>
    <p:sldId id="274" r:id="rId7"/>
    <p:sldId id="259" r:id="rId8"/>
    <p:sldId id="256" r:id="rId9"/>
    <p:sldId id="257" r:id="rId10"/>
    <p:sldId id="260" r:id="rId11"/>
    <p:sldId id="261" r:id="rId12"/>
    <p:sldId id="262" r:id="rId13"/>
    <p:sldId id="266" r:id="rId14"/>
    <p:sldId id="263" r:id="rId15"/>
    <p:sldId id="264" r:id="rId16"/>
    <p:sldId id="267" r:id="rId17"/>
    <p:sldId id="268" r:id="rId18"/>
    <p:sldId id="269" r:id="rId19"/>
    <p:sldId id="258" r:id="rId20"/>
    <p:sldId id="271" r:id="rId21"/>
    <p:sldId id="272" r:id="rId22"/>
    <p:sldId id="275" r:id="rId23"/>
    <p:sldId id="276" r:id="rId24"/>
    <p:sldId id="277" r:id="rId25"/>
    <p:sldId id="279" r:id="rId26"/>
    <p:sldId id="278" r:id="rId27"/>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4DBF"/>
    <a:srgbClr val="31A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B7F8F5A9-7387-4935-A4C3-123B08694F2B}" type="datetimeFigureOut">
              <a:rPr lang="en-US"/>
              <a:pPr>
                <a:defRPr/>
              </a:pPr>
              <a:t>9/27/2011</a:t>
            </a:fld>
            <a:endParaRPr lang="en-US"/>
          </a:p>
        </p:txBody>
      </p:sp>
      <p:sp>
        <p:nvSpPr>
          <p:cNvPr id="286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1E4ED824-D916-4984-A1F3-FBCB34F77FE3}" type="slidenum">
              <a:rPr lang="en-US"/>
              <a:pPr>
                <a:defRPr/>
              </a:pPr>
              <a:t>‹#›</a:t>
            </a:fld>
            <a:endParaRPr lang="en-US"/>
          </a:p>
        </p:txBody>
      </p:sp>
    </p:spTree>
    <p:extLst>
      <p:ext uri="{BB962C8B-B14F-4D97-AF65-F5344CB8AC3E}">
        <p14:creationId xmlns:p14="http://schemas.microsoft.com/office/powerpoint/2010/main" val="823118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endParaRPr lang="en-GB" smtClean="0"/>
          </a:p>
        </p:txBody>
      </p:sp>
      <p:sp>
        <p:nvSpPr>
          <p:cNvPr id="29700"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626F2C42-4E54-4ECD-9998-ADFD09CB705A}" type="slidenum">
              <a:rPr lang="en-US" sz="1200" smtClean="0">
                <a:latin typeface="Calibri" pitchFamily="34" charset="0"/>
              </a:rPr>
              <a:pPr eaLnBrk="1" hangingPunct="1"/>
              <a:t>2</a:t>
            </a:fld>
            <a:endParaRPr lang="en-US" sz="120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r>
              <a:rPr lang="en-GB" smtClean="0"/>
              <a:t>Not a huge problem in seafood, main problem in feed material and of course poultry. Whereas a few years ago we would have seen huge problems in seafood and specifically in farmed shrimp.</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r>
              <a:rPr lang="en-GB" smtClean="0"/>
              <a:t>Notifications for pesticides was consistent with 2008 173 compared to 178 the previous year but none in relation to seafood, however, the same cannot be said of veterinary drug residues. We are still experiencing  particular problems with nitrofurans in crustacea. Other residues are on the decrease. Chloramphenicol was a big problem a few years ago but has declined to almost nothing. Still a bit of a problem with malachite green but again drastically reduced. </a:t>
            </a: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GB" smtClean="0"/>
              <a:t>This chart shows the specific problem with nitrofurans. At present all consignments from Bangladesh and India must be analysed at origin for nitrofurans and all consignments from Indonesia are sampled at point of entry into the EU and cleared on a positive release basis. You will hear more about this particular issue from Olivier Hotlett in his presentation later on in the conference.</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r>
              <a:rPr lang="en-GB" smtClean="0"/>
              <a:t>Huge increase in notifications on seafood due to poor hygiene and poor temperature control. This is due to problems now being notified though to the RASFF network through TRACES.</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r>
              <a:rPr lang="en-GB" smtClean="0"/>
              <a:t>Nuts and nut products represented the biggest number of individual notifications, followed by fish and then fruit and veg.</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eaLnBrk="1" hangingPunct="1"/>
            <a:r>
              <a:rPr lang="en-GB" smtClean="0"/>
              <a:t>Not all BIP’s will be authorised to handle all products. Explain</a:t>
            </a:r>
          </a:p>
        </p:txBody>
      </p:sp>
      <p:sp>
        <p:nvSpPr>
          <p:cNvPr id="30724"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BBF9BCD8-16FF-401F-8C6C-8180EDEC0401}" type="slidenum">
              <a:rPr lang="en-US" sz="1200" smtClean="0">
                <a:latin typeface="Calibri" pitchFamily="34" charset="0"/>
              </a:rPr>
              <a:pPr eaLnBrk="1" hangingPunct="1"/>
              <a:t>3</a:t>
            </a:fld>
            <a:endParaRPr lang="en-US" sz="120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marL="171450" indent="-171450" eaLnBrk="1" hangingPunct="1">
              <a:buFontTx/>
              <a:buChar char="•"/>
            </a:pPr>
            <a:r>
              <a:rPr lang="en-GB" smtClean="0"/>
              <a:t>All consignments will have a documentary check. Inspection of health certificates and CVED’s</a:t>
            </a:r>
          </a:p>
          <a:p>
            <a:pPr marL="171450" indent="-171450" eaLnBrk="1" hangingPunct="1">
              <a:buFontTx/>
              <a:buChar char="•"/>
            </a:pPr>
            <a:r>
              <a:rPr lang="en-GB" smtClean="0"/>
              <a:t>All Consignments will also have an identity check to ensure paperwork correlates to the product</a:t>
            </a:r>
          </a:p>
          <a:p>
            <a:pPr marL="171450" indent="-171450" eaLnBrk="1" hangingPunct="1">
              <a:buFontTx/>
              <a:buChar char="•"/>
            </a:pPr>
            <a:r>
              <a:rPr lang="en-GB" smtClean="0"/>
              <a:t>20% of consignments will have a physical check</a:t>
            </a:r>
          </a:p>
        </p:txBody>
      </p:sp>
      <p:sp>
        <p:nvSpPr>
          <p:cNvPr id="31748"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8F2527ED-0D24-431D-AC8D-55FED37CD109}" type="slidenum">
              <a:rPr lang="en-US" sz="1200" smtClean="0">
                <a:latin typeface="Calibri" pitchFamily="34" charset="0"/>
              </a:rPr>
              <a:pPr eaLnBrk="1" hangingPunct="1"/>
              <a:t>4</a:t>
            </a:fld>
            <a:endParaRPr lang="en-US" sz="120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en-GB" dirty="0" smtClean="0"/>
              <a:t>Traces was introduced in 1994 as a result of the failure of the two previous systems – Replaced  </a:t>
            </a:r>
            <a:r>
              <a:rPr lang="en-GB" dirty="0" err="1" smtClean="0"/>
              <a:t>Animo</a:t>
            </a:r>
            <a:r>
              <a:rPr lang="en-GB" dirty="0" smtClean="0"/>
              <a:t>  (Animal Movement System) and Shift (</a:t>
            </a:r>
            <a:r>
              <a:rPr lang="en-GB" b="1" dirty="0" smtClean="0"/>
              <a:t>S</a:t>
            </a:r>
            <a:r>
              <a:rPr lang="en-GB" dirty="0" smtClean="0"/>
              <a:t>ystem to assist with </a:t>
            </a:r>
            <a:r>
              <a:rPr lang="en-GB" b="1" dirty="0" smtClean="0"/>
              <a:t>H</a:t>
            </a:r>
            <a:r>
              <a:rPr lang="en-GB" dirty="0" smtClean="0"/>
              <a:t>ealth controls of </a:t>
            </a:r>
            <a:r>
              <a:rPr lang="en-GB" b="1" dirty="0" smtClean="0"/>
              <a:t>I</a:t>
            </a:r>
            <a:r>
              <a:rPr lang="en-GB" dirty="0" smtClean="0"/>
              <a:t>mport of items of veterinary concern at </a:t>
            </a:r>
            <a:r>
              <a:rPr lang="en-GB" b="1" dirty="0" smtClean="0"/>
              <a:t>F</a:t>
            </a:r>
            <a:r>
              <a:rPr lang="en-GB" dirty="0" smtClean="0"/>
              <a:t>rontier inspection posts from </a:t>
            </a:r>
            <a:r>
              <a:rPr lang="en-GB" b="1" dirty="0" smtClean="0"/>
              <a:t>T</a:t>
            </a:r>
            <a:r>
              <a:rPr lang="en-GB" dirty="0" smtClean="0"/>
              <a:t>hird countries.</a:t>
            </a:r>
          </a:p>
          <a:p>
            <a:pPr marL="171450" indent="-171450" eaLnBrk="1" hangingPunct="1">
              <a:buFont typeface="Arial" pitchFamily="34" charset="0"/>
              <a:buChar char="•"/>
              <a:defRPr/>
            </a:pPr>
            <a:r>
              <a:rPr lang="en-GB" dirty="0" smtClean="0"/>
              <a:t>Introduced the CVED – Community Veterinary Entry Document</a:t>
            </a:r>
          </a:p>
          <a:p>
            <a:pPr marL="171450" indent="-171450" eaLnBrk="1" hangingPunct="1">
              <a:buFont typeface="Arial" pitchFamily="34" charset="0"/>
              <a:buChar char="•"/>
              <a:defRPr/>
            </a:pPr>
            <a:r>
              <a:rPr lang="en-GB" dirty="0" smtClean="0"/>
              <a:t>Allows for tracking of goods and live animals through the system</a:t>
            </a:r>
          </a:p>
          <a:p>
            <a:pPr marL="171450" indent="-171450" eaLnBrk="1" hangingPunct="1">
              <a:buFont typeface="Arial" pitchFamily="34" charset="0"/>
              <a:buChar char="•"/>
              <a:defRPr/>
            </a:pPr>
            <a:r>
              <a:rPr lang="en-GB" dirty="0" smtClean="0"/>
              <a:t>All languages of the EU and Russian</a:t>
            </a:r>
          </a:p>
          <a:p>
            <a:pPr marL="171450" indent="-171450" eaLnBrk="1" hangingPunct="1">
              <a:buFont typeface="Arial" pitchFamily="34" charset="0"/>
              <a:buChar char="•"/>
              <a:defRPr/>
            </a:pPr>
            <a:r>
              <a:rPr lang="en-GB" dirty="0" smtClean="0"/>
              <a:t>Comes under the jurisdiction of DG SANCO – Directorate General for Health and Consumer Protection</a:t>
            </a:r>
          </a:p>
          <a:p>
            <a:pPr marL="171450" indent="-171450" eaLnBrk="1" hangingPunct="1">
              <a:buFont typeface="Arial" pitchFamily="34" charset="0"/>
              <a:buChar char="•"/>
              <a:defRPr/>
            </a:pPr>
            <a:r>
              <a:rPr lang="en-GB" dirty="0" smtClean="0"/>
              <a:t>Linked into RASFF system for notifications across the EU</a:t>
            </a:r>
          </a:p>
          <a:p>
            <a:pPr eaLnBrk="1" hangingPunct="1">
              <a:defRPr/>
            </a:pPr>
            <a:endParaRPr lang="en-GB" dirty="0" smtClean="0"/>
          </a:p>
        </p:txBody>
      </p:sp>
      <p:sp>
        <p:nvSpPr>
          <p:cNvPr id="32772"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B6C08A77-D44D-4F51-B738-63CF0D96C641}" type="slidenum">
              <a:rPr lang="en-US" sz="1200" smtClean="0">
                <a:latin typeface="Calibri" pitchFamily="34" charset="0"/>
              </a:rPr>
              <a:pPr eaLnBrk="1" hangingPunct="1"/>
              <a:t>5</a:t>
            </a:fld>
            <a:endParaRPr lang="en-US" sz="120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marL="171450" indent="-171450" eaLnBrk="1" hangingPunct="1">
              <a:buFontTx/>
              <a:buChar char="•"/>
            </a:pPr>
            <a:r>
              <a:rPr lang="en-GB" smtClean="0"/>
              <a:t>EFSA European Food Safety Authority</a:t>
            </a:r>
          </a:p>
          <a:p>
            <a:pPr marL="171450" indent="-171450" eaLnBrk="1" hangingPunct="1">
              <a:buFontTx/>
              <a:buChar char="•"/>
            </a:pPr>
            <a:r>
              <a:rPr lang="en-GB" smtClean="0"/>
              <a:t>EFTA European Free Trade Association – EU plus Liechtenstein, Iceland, Norway and Switzerland</a:t>
            </a:r>
          </a:p>
        </p:txBody>
      </p:sp>
      <p:sp>
        <p:nvSpPr>
          <p:cNvPr id="33796"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409F4056-358D-4CC6-AE54-D3375D170B98}" type="slidenum">
              <a:rPr lang="en-US" sz="1200" smtClean="0">
                <a:latin typeface="Calibri" pitchFamily="34" charset="0"/>
              </a:rPr>
              <a:pPr eaLnBrk="1" hangingPunct="1"/>
              <a:t>8</a:t>
            </a:fld>
            <a:endParaRPr lang="en-US" sz="120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r>
              <a:rPr lang="en-GB" smtClean="0"/>
              <a:t>By far the largest were border inspection controls</a:t>
            </a:r>
          </a:p>
          <a:p>
            <a:pPr eaLnBrk="1" hangingPunct="1"/>
            <a:r>
              <a:rPr lang="en-GB" smtClean="0"/>
              <a:t>Official controls on the internal market covers things such as consumer complaints, own company checks or food poisoning</a:t>
            </a:r>
          </a:p>
          <a:p>
            <a:pPr eaLnBrk="1" hangingPunct="1"/>
            <a:r>
              <a:rPr lang="en-GB" smtClean="0"/>
              <a:t>In 2009  a new category was identified. Where a non-member Country identifies a risk regarding a product that may be on the market in a member country. If the commission feel there is genuine concern it may ask  RASFF to notify the network. There were 18 of these in all, 15 from Switzerland, 2 from USA and 1 from Canada.</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spcBef>
                <a:spcPct val="50000"/>
              </a:spcBef>
            </a:pPr>
            <a:r>
              <a:rPr lang="en-GB" smtClean="0"/>
              <a:t>Large increase due to undeclared milk ingredients mainly in dark chocolate and mainly from Austria. One can only assume they had a specific sampling programme or some in the inspection service has a particular penchant for dark chocolate!</a:t>
            </a:r>
          </a:p>
          <a:p>
            <a:pPr eaLnBrk="1" hangingPunct="1">
              <a:spcBef>
                <a:spcPct val="50000"/>
              </a:spcBef>
            </a:pPr>
            <a:r>
              <a:rPr lang="en-GB" smtClean="0"/>
              <a:t>There were 9 incidences of undeclared sulphites in crustacea and one of egg in a fish based product</a:t>
            </a:r>
            <a:endParaRPr lang="en-US" smtClean="0"/>
          </a:p>
          <a:p>
            <a:pPr eaLnBrk="1" hangingPunct="1">
              <a:spcBef>
                <a:spcPct val="50000"/>
              </a:spcBef>
            </a:pPr>
            <a:endParaRPr lang="en-US" smtClean="0"/>
          </a:p>
          <a:p>
            <a:pPr eaLnBrk="1" hangingPunct="1">
              <a:spcBef>
                <a:spcPct val="50000"/>
              </a:spcBef>
            </a:pPr>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r>
              <a:rPr lang="en-GB" smtClean="0"/>
              <a:t>As you can see the major problems in seafood were cadmium and mercury. The cadmium was mainly in crab and squid, whereas the mercury was mainly in fish.</a:t>
            </a:r>
          </a:p>
          <a:p>
            <a:pPr eaLnBrk="1" hangingPunct="1"/>
            <a:r>
              <a:rPr lang="en-GB" smtClean="0"/>
              <a:t>The cadmium was mainly found in brown crab meat in Italy and has highlighted the different interpretation of the EU legislation among member states and work is on-going to resolve this issue.</a:t>
            </a:r>
          </a:p>
          <a:p>
            <a:pPr eaLnBrk="1" hangingPunct="1"/>
            <a:r>
              <a:rPr lang="en-GB" smtClean="0"/>
              <a:t>Mercury in seafood is a different issue about which there is not much we can do except to continue to educate the public that it is not a serious problem.</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r>
              <a:rPr lang="en-GB" smtClean="0"/>
              <a:t>Large increase in reporting of listeria - mainly due to detection in smoked salmon by Italy. But as the levels were below 100CFU per gram they were classified as Information alerts. </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93D6E38-BA9E-403F-B61F-F439B851B751}" type="datetime1">
              <a:rPr lang="en-GB"/>
              <a:pPr>
                <a:defRPr/>
              </a:pPr>
              <a:t>27/09/2011</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6" name="Slide Number Placeholder 5"/>
          <p:cNvSpPr>
            <a:spLocks noGrp="1"/>
          </p:cNvSpPr>
          <p:nvPr>
            <p:ph type="sldNum" sz="quarter" idx="12"/>
          </p:nvPr>
        </p:nvSpPr>
        <p:spPr/>
        <p:txBody>
          <a:bodyPr/>
          <a:lstStyle>
            <a:lvl1pPr>
              <a:defRPr/>
            </a:lvl1pPr>
          </a:lstStyle>
          <a:p>
            <a:pPr>
              <a:defRPr/>
            </a:pPr>
            <a:fld id="{50AD221C-91EF-4027-9DD1-F42CBA6C903D}" type="slidenum">
              <a:rPr lang="en-GB"/>
              <a:pPr>
                <a:defRPr/>
              </a:pPr>
              <a:t>‹#›</a:t>
            </a:fld>
            <a:endParaRPr lang="en-GB"/>
          </a:p>
        </p:txBody>
      </p:sp>
    </p:spTree>
    <p:extLst>
      <p:ext uri="{BB962C8B-B14F-4D97-AF65-F5344CB8AC3E}">
        <p14:creationId xmlns:p14="http://schemas.microsoft.com/office/powerpoint/2010/main" val="126850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00035B7-BE3E-4802-833A-492319F14A32}" type="datetime1">
              <a:rPr lang="en-GB"/>
              <a:pPr>
                <a:defRPr/>
              </a:pPr>
              <a:t>27/09/2011</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6" name="Slide Number Placeholder 5"/>
          <p:cNvSpPr>
            <a:spLocks noGrp="1"/>
          </p:cNvSpPr>
          <p:nvPr>
            <p:ph type="sldNum" sz="quarter" idx="12"/>
          </p:nvPr>
        </p:nvSpPr>
        <p:spPr/>
        <p:txBody>
          <a:bodyPr/>
          <a:lstStyle>
            <a:lvl1pPr>
              <a:defRPr/>
            </a:lvl1pPr>
          </a:lstStyle>
          <a:p>
            <a:pPr>
              <a:defRPr/>
            </a:pPr>
            <a:fld id="{D6401E5C-7ACB-4FF1-8212-6DDEF5994018}" type="slidenum">
              <a:rPr lang="en-GB"/>
              <a:pPr>
                <a:defRPr/>
              </a:pPr>
              <a:t>‹#›</a:t>
            </a:fld>
            <a:endParaRPr lang="en-GB"/>
          </a:p>
        </p:txBody>
      </p:sp>
    </p:spTree>
    <p:extLst>
      <p:ext uri="{BB962C8B-B14F-4D97-AF65-F5344CB8AC3E}">
        <p14:creationId xmlns:p14="http://schemas.microsoft.com/office/powerpoint/2010/main" val="342211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F5EC5CB-7861-45B2-8F6E-66C0A1588621}" type="datetime1">
              <a:rPr lang="en-GB"/>
              <a:pPr>
                <a:defRPr/>
              </a:pPr>
              <a:t>27/09/2011</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6" name="Slide Number Placeholder 5"/>
          <p:cNvSpPr>
            <a:spLocks noGrp="1"/>
          </p:cNvSpPr>
          <p:nvPr>
            <p:ph type="sldNum" sz="quarter" idx="12"/>
          </p:nvPr>
        </p:nvSpPr>
        <p:spPr/>
        <p:txBody>
          <a:bodyPr/>
          <a:lstStyle>
            <a:lvl1pPr>
              <a:defRPr/>
            </a:lvl1pPr>
          </a:lstStyle>
          <a:p>
            <a:pPr>
              <a:defRPr/>
            </a:pPr>
            <a:fld id="{F0E4B56F-F15F-4A35-896D-659F43578B90}" type="slidenum">
              <a:rPr lang="en-GB"/>
              <a:pPr>
                <a:defRPr/>
              </a:pPr>
              <a:t>‹#›</a:t>
            </a:fld>
            <a:endParaRPr lang="en-GB"/>
          </a:p>
        </p:txBody>
      </p:sp>
    </p:spTree>
    <p:extLst>
      <p:ext uri="{BB962C8B-B14F-4D97-AF65-F5344CB8AC3E}">
        <p14:creationId xmlns:p14="http://schemas.microsoft.com/office/powerpoint/2010/main" val="404383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3"/>
          <p:cNvSpPr>
            <a:spLocks noGrp="1"/>
          </p:cNvSpPr>
          <p:nvPr>
            <p:ph type="dt" sz="half" idx="10"/>
          </p:nvPr>
        </p:nvSpPr>
        <p:spPr/>
        <p:txBody>
          <a:bodyPr/>
          <a:lstStyle>
            <a:lvl1pPr>
              <a:defRPr/>
            </a:lvl1pPr>
          </a:lstStyle>
          <a:p>
            <a:pPr>
              <a:defRPr/>
            </a:pPr>
            <a:fld id="{D70F70EB-B2D8-4ABF-8FBC-26812BCA5740}" type="datetime1">
              <a:rPr lang="en-GB"/>
              <a:pPr>
                <a:defRPr/>
              </a:pPr>
              <a:t>27/09/2011</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5" name="Slide Number Placeholder 5"/>
          <p:cNvSpPr>
            <a:spLocks noGrp="1"/>
          </p:cNvSpPr>
          <p:nvPr>
            <p:ph type="sldNum" sz="quarter" idx="12"/>
          </p:nvPr>
        </p:nvSpPr>
        <p:spPr/>
        <p:txBody>
          <a:bodyPr/>
          <a:lstStyle>
            <a:lvl1pPr>
              <a:defRPr/>
            </a:lvl1pPr>
          </a:lstStyle>
          <a:p>
            <a:pPr>
              <a:defRPr/>
            </a:pPr>
            <a:fld id="{35569724-E375-4D60-802E-AD2741E5406A}" type="slidenum">
              <a:rPr lang="en-GB"/>
              <a:pPr>
                <a:defRPr/>
              </a:pPr>
              <a:t>‹#›</a:t>
            </a:fld>
            <a:endParaRPr lang="en-GB"/>
          </a:p>
        </p:txBody>
      </p:sp>
    </p:spTree>
    <p:extLst>
      <p:ext uri="{BB962C8B-B14F-4D97-AF65-F5344CB8AC3E}">
        <p14:creationId xmlns:p14="http://schemas.microsoft.com/office/powerpoint/2010/main" val="1266240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pPr>
              <a:defRPr/>
            </a:pPr>
            <a:fld id="{9FEFB3A6-8327-4E97-9EC3-AFD93374BBDA}" type="datetime1">
              <a:rPr lang="en-GB"/>
              <a:pPr>
                <a:defRPr/>
              </a:pPr>
              <a:t>27/09/2011</a:t>
            </a:fld>
            <a:endParaRPr lang="en-GB"/>
          </a:p>
        </p:txBody>
      </p:sp>
      <p:sp>
        <p:nvSpPr>
          <p:cNvPr id="7"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8" name="Slide Number Placeholder 5"/>
          <p:cNvSpPr>
            <a:spLocks noGrp="1"/>
          </p:cNvSpPr>
          <p:nvPr>
            <p:ph type="sldNum" sz="quarter" idx="12"/>
          </p:nvPr>
        </p:nvSpPr>
        <p:spPr/>
        <p:txBody>
          <a:bodyPr/>
          <a:lstStyle>
            <a:lvl1pPr>
              <a:defRPr/>
            </a:lvl1pPr>
          </a:lstStyle>
          <a:p>
            <a:pPr>
              <a:defRPr/>
            </a:pPr>
            <a:fld id="{A94DE477-76AF-4121-9254-D29F5E401A3D}" type="slidenum">
              <a:rPr lang="en-GB"/>
              <a:pPr>
                <a:defRPr/>
              </a:pPr>
              <a:t>‹#›</a:t>
            </a:fld>
            <a:endParaRPr lang="en-GB"/>
          </a:p>
        </p:txBody>
      </p:sp>
    </p:spTree>
    <p:extLst>
      <p:ext uri="{BB962C8B-B14F-4D97-AF65-F5344CB8AC3E}">
        <p14:creationId xmlns:p14="http://schemas.microsoft.com/office/powerpoint/2010/main" val="211220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3023402-FF65-4981-9062-175D79FC5FED}" type="datetime1">
              <a:rPr lang="en-GB"/>
              <a:pPr>
                <a:defRPr/>
              </a:pPr>
              <a:t>27/09/2011</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6" name="Slide Number Placeholder 5"/>
          <p:cNvSpPr>
            <a:spLocks noGrp="1"/>
          </p:cNvSpPr>
          <p:nvPr>
            <p:ph type="sldNum" sz="quarter" idx="12"/>
          </p:nvPr>
        </p:nvSpPr>
        <p:spPr/>
        <p:txBody>
          <a:bodyPr/>
          <a:lstStyle>
            <a:lvl1pPr>
              <a:defRPr/>
            </a:lvl1pPr>
          </a:lstStyle>
          <a:p>
            <a:pPr>
              <a:defRPr/>
            </a:pPr>
            <a:fld id="{6ADD5CCE-A2A7-4BFB-9A95-3D2E739B7B0A}" type="slidenum">
              <a:rPr lang="en-GB"/>
              <a:pPr>
                <a:defRPr/>
              </a:pPr>
              <a:t>‹#›</a:t>
            </a:fld>
            <a:endParaRPr lang="en-GB"/>
          </a:p>
        </p:txBody>
      </p:sp>
    </p:spTree>
    <p:extLst>
      <p:ext uri="{BB962C8B-B14F-4D97-AF65-F5344CB8AC3E}">
        <p14:creationId xmlns:p14="http://schemas.microsoft.com/office/powerpoint/2010/main" val="41557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B799FA-6AF1-4ADF-8620-EC13BC852485}" type="datetime1">
              <a:rPr lang="en-GB"/>
              <a:pPr>
                <a:defRPr/>
              </a:pPr>
              <a:t>27/09/2011</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6" name="Slide Number Placeholder 5"/>
          <p:cNvSpPr>
            <a:spLocks noGrp="1"/>
          </p:cNvSpPr>
          <p:nvPr>
            <p:ph type="sldNum" sz="quarter" idx="12"/>
          </p:nvPr>
        </p:nvSpPr>
        <p:spPr/>
        <p:txBody>
          <a:bodyPr/>
          <a:lstStyle>
            <a:lvl1pPr>
              <a:defRPr/>
            </a:lvl1pPr>
          </a:lstStyle>
          <a:p>
            <a:pPr>
              <a:defRPr/>
            </a:pPr>
            <a:fld id="{7B53EA81-832A-4CCA-B93B-F8EDBE0EF04F}" type="slidenum">
              <a:rPr lang="en-GB"/>
              <a:pPr>
                <a:defRPr/>
              </a:pPr>
              <a:t>‹#›</a:t>
            </a:fld>
            <a:endParaRPr lang="en-GB"/>
          </a:p>
        </p:txBody>
      </p:sp>
    </p:spTree>
    <p:extLst>
      <p:ext uri="{BB962C8B-B14F-4D97-AF65-F5344CB8AC3E}">
        <p14:creationId xmlns:p14="http://schemas.microsoft.com/office/powerpoint/2010/main" val="269565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69A153A-1092-4438-8354-C9040AC89827}" type="datetime1">
              <a:rPr lang="en-GB"/>
              <a:pPr>
                <a:defRPr/>
              </a:pPr>
              <a:t>27/09/2011</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7" name="Slide Number Placeholder 5"/>
          <p:cNvSpPr>
            <a:spLocks noGrp="1"/>
          </p:cNvSpPr>
          <p:nvPr>
            <p:ph type="sldNum" sz="quarter" idx="12"/>
          </p:nvPr>
        </p:nvSpPr>
        <p:spPr/>
        <p:txBody>
          <a:bodyPr/>
          <a:lstStyle>
            <a:lvl1pPr>
              <a:defRPr/>
            </a:lvl1pPr>
          </a:lstStyle>
          <a:p>
            <a:pPr>
              <a:defRPr/>
            </a:pPr>
            <a:fld id="{48515B1E-9979-4B6F-913D-B885BB7CB239}" type="slidenum">
              <a:rPr lang="en-GB"/>
              <a:pPr>
                <a:defRPr/>
              </a:pPr>
              <a:t>‹#›</a:t>
            </a:fld>
            <a:endParaRPr lang="en-GB"/>
          </a:p>
        </p:txBody>
      </p:sp>
    </p:spTree>
    <p:extLst>
      <p:ext uri="{BB962C8B-B14F-4D97-AF65-F5344CB8AC3E}">
        <p14:creationId xmlns:p14="http://schemas.microsoft.com/office/powerpoint/2010/main" val="359021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CEABC6E-ECD2-44D2-873D-6E9DDFB5F5F7}" type="datetime1">
              <a:rPr lang="en-GB"/>
              <a:pPr>
                <a:defRPr/>
              </a:pPr>
              <a:t>27/09/2011</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9" name="Slide Number Placeholder 5"/>
          <p:cNvSpPr>
            <a:spLocks noGrp="1"/>
          </p:cNvSpPr>
          <p:nvPr>
            <p:ph type="sldNum" sz="quarter" idx="12"/>
          </p:nvPr>
        </p:nvSpPr>
        <p:spPr/>
        <p:txBody>
          <a:bodyPr/>
          <a:lstStyle>
            <a:lvl1pPr>
              <a:defRPr/>
            </a:lvl1pPr>
          </a:lstStyle>
          <a:p>
            <a:pPr>
              <a:defRPr/>
            </a:pPr>
            <a:fld id="{80F84E45-F4EF-4F94-8FA3-2AA7E25C2855}" type="slidenum">
              <a:rPr lang="en-GB"/>
              <a:pPr>
                <a:defRPr/>
              </a:pPr>
              <a:t>‹#›</a:t>
            </a:fld>
            <a:endParaRPr lang="en-GB"/>
          </a:p>
        </p:txBody>
      </p:sp>
    </p:spTree>
    <p:extLst>
      <p:ext uri="{BB962C8B-B14F-4D97-AF65-F5344CB8AC3E}">
        <p14:creationId xmlns:p14="http://schemas.microsoft.com/office/powerpoint/2010/main" val="226918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DA54F0C-21E0-4068-B0BF-4F8821726C86}" type="datetime1">
              <a:rPr lang="en-GB"/>
              <a:pPr>
                <a:defRPr/>
              </a:pPr>
              <a:t>27/09/2011</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5" name="Slide Number Placeholder 5"/>
          <p:cNvSpPr>
            <a:spLocks noGrp="1"/>
          </p:cNvSpPr>
          <p:nvPr>
            <p:ph type="sldNum" sz="quarter" idx="12"/>
          </p:nvPr>
        </p:nvSpPr>
        <p:spPr/>
        <p:txBody>
          <a:bodyPr/>
          <a:lstStyle>
            <a:lvl1pPr>
              <a:defRPr/>
            </a:lvl1pPr>
          </a:lstStyle>
          <a:p>
            <a:pPr>
              <a:defRPr/>
            </a:pPr>
            <a:fld id="{BE9DBA19-8DEC-4AE8-B10A-966FDA84A66B}" type="slidenum">
              <a:rPr lang="en-GB"/>
              <a:pPr>
                <a:defRPr/>
              </a:pPr>
              <a:t>‹#›</a:t>
            </a:fld>
            <a:endParaRPr lang="en-GB"/>
          </a:p>
        </p:txBody>
      </p:sp>
    </p:spTree>
    <p:extLst>
      <p:ext uri="{BB962C8B-B14F-4D97-AF65-F5344CB8AC3E}">
        <p14:creationId xmlns:p14="http://schemas.microsoft.com/office/powerpoint/2010/main" val="153196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2BC1B9-452E-4A79-8100-303F739C5F86}" type="datetime1">
              <a:rPr lang="en-GB"/>
              <a:pPr>
                <a:defRPr/>
              </a:pPr>
              <a:t>27/09/2011</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4" name="Slide Number Placeholder 5"/>
          <p:cNvSpPr>
            <a:spLocks noGrp="1"/>
          </p:cNvSpPr>
          <p:nvPr>
            <p:ph type="sldNum" sz="quarter" idx="12"/>
          </p:nvPr>
        </p:nvSpPr>
        <p:spPr/>
        <p:txBody>
          <a:bodyPr/>
          <a:lstStyle>
            <a:lvl1pPr>
              <a:defRPr/>
            </a:lvl1pPr>
          </a:lstStyle>
          <a:p>
            <a:pPr>
              <a:defRPr/>
            </a:pPr>
            <a:fld id="{0D15941C-7691-4352-AC6E-81225803D8B7}" type="slidenum">
              <a:rPr lang="en-GB"/>
              <a:pPr>
                <a:defRPr/>
              </a:pPr>
              <a:t>‹#›</a:t>
            </a:fld>
            <a:endParaRPr lang="en-GB"/>
          </a:p>
        </p:txBody>
      </p:sp>
    </p:spTree>
    <p:extLst>
      <p:ext uri="{BB962C8B-B14F-4D97-AF65-F5344CB8AC3E}">
        <p14:creationId xmlns:p14="http://schemas.microsoft.com/office/powerpoint/2010/main" val="421137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F391A9-2433-40AE-8335-23350C8EA055}" type="datetime1">
              <a:rPr lang="en-GB"/>
              <a:pPr>
                <a:defRPr/>
              </a:pPr>
              <a:t>27/09/2011</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7" name="Slide Number Placeholder 5"/>
          <p:cNvSpPr>
            <a:spLocks noGrp="1"/>
          </p:cNvSpPr>
          <p:nvPr>
            <p:ph type="sldNum" sz="quarter" idx="12"/>
          </p:nvPr>
        </p:nvSpPr>
        <p:spPr/>
        <p:txBody>
          <a:bodyPr/>
          <a:lstStyle>
            <a:lvl1pPr>
              <a:defRPr/>
            </a:lvl1pPr>
          </a:lstStyle>
          <a:p>
            <a:pPr>
              <a:defRPr/>
            </a:pPr>
            <a:fld id="{3E70A25F-0CCE-4C5F-8C49-0B529A58CA5C}" type="slidenum">
              <a:rPr lang="en-GB"/>
              <a:pPr>
                <a:defRPr/>
              </a:pPr>
              <a:t>‹#›</a:t>
            </a:fld>
            <a:endParaRPr lang="en-GB"/>
          </a:p>
        </p:txBody>
      </p:sp>
    </p:spTree>
    <p:extLst>
      <p:ext uri="{BB962C8B-B14F-4D97-AF65-F5344CB8AC3E}">
        <p14:creationId xmlns:p14="http://schemas.microsoft.com/office/powerpoint/2010/main" val="56284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2579E9-4238-4473-873B-8FFAF0A932A6}" type="datetime1">
              <a:rPr lang="en-GB"/>
              <a:pPr>
                <a:defRPr/>
              </a:pPr>
              <a:t>27/09/2011</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2011 World Seafood Congress, October 3-5, 2011, Washington, D.C. </a:t>
            </a:r>
          </a:p>
        </p:txBody>
      </p:sp>
      <p:sp>
        <p:nvSpPr>
          <p:cNvPr id="7" name="Slide Number Placeholder 5"/>
          <p:cNvSpPr>
            <a:spLocks noGrp="1"/>
          </p:cNvSpPr>
          <p:nvPr>
            <p:ph type="sldNum" sz="quarter" idx="12"/>
          </p:nvPr>
        </p:nvSpPr>
        <p:spPr/>
        <p:txBody>
          <a:bodyPr/>
          <a:lstStyle>
            <a:lvl1pPr>
              <a:defRPr/>
            </a:lvl1pPr>
          </a:lstStyle>
          <a:p>
            <a:pPr>
              <a:defRPr/>
            </a:pPr>
            <a:fld id="{0F873F6B-1CA6-4503-B096-BC398754F459}" type="slidenum">
              <a:rPr lang="en-GB"/>
              <a:pPr>
                <a:defRPr/>
              </a:pPr>
              <a:t>‹#›</a:t>
            </a:fld>
            <a:endParaRPr lang="en-GB"/>
          </a:p>
        </p:txBody>
      </p:sp>
    </p:spTree>
    <p:extLst>
      <p:ext uri="{BB962C8B-B14F-4D97-AF65-F5344CB8AC3E}">
        <p14:creationId xmlns:p14="http://schemas.microsoft.com/office/powerpoint/2010/main" val="368580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60C121A-8B03-43C7-B004-5054C520CE34}" type="datetime1">
              <a:rPr lang="en-GB"/>
              <a:pPr>
                <a:defRPr/>
              </a:pPr>
              <a:t>27/09/2011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GB"/>
              <a:t>2011 World Seafood Congress, October 3-5, 2011, Washington, D.C. </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55D6500-E20B-43DB-9C86-F1A08037951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members.tripod.com/numonohimax/ramshackle.jpg"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images.google.com/imgres?imgurl=www.aceguru.com/images/ramshackle.gif&amp;imgrefurl=http://www.aceguru.com/Farm/jfmay.htm&amp;h=152&amp;w=241&amp;sz=34&amp;tbnid=1ZP8_JNS5yQJ:&amp;tbnh=66&amp;tbnw=104&amp;prev=/images%3Fq%3Dramshackle%26hl%3Den%26lr%3D%26ie%3DUTF-8"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1916113"/>
            <a:ext cx="9144000" cy="1230312"/>
          </a:xfrm>
        </p:spPr>
        <p:txBody>
          <a:bodyPr/>
          <a:lstStyle/>
          <a:p>
            <a:r>
              <a:rPr lang="en-GB" sz="3200" smtClean="0"/>
              <a:t>Hygiene and Inspection</a:t>
            </a:r>
            <a:br>
              <a:rPr lang="en-GB" sz="3200" smtClean="0"/>
            </a:br>
            <a:r>
              <a:rPr lang="en-GB" sz="3200" smtClean="0"/>
              <a:t>The European Position</a:t>
            </a:r>
            <a:endParaRPr lang="en-US" sz="3200" smtClean="0">
              <a:solidFill>
                <a:srgbClr val="000099"/>
              </a:solidFill>
            </a:endParaRPr>
          </a:p>
        </p:txBody>
      </p:sp>
      <p:sp>
        <p:nvSpPr>
          <p:cNvPr id="2051" name="Subtitle 2"/>
          <p:cNvSpPr>
            <a:spLocks noGrp="1"/>
          </p:cNvSpPr>
          <p:nvPr>
            <p:ph type="subTitle" idx="1"/>
          </p:nvPr>
        </p:nvSpPr>
        <p:spPr>
          <a:xfrm>
            <a:off x="0" y="3429000"/>
            <a:ext cx="9144000" cy="1371600"/>
          </a:xfrm>
        </p:spPr>
        <p:txBody>
          <a:bodyPr/>
          <a:lstStyle/>
          <a:p>
            <a:r>
              <a:rPr lang="en-US" sz="1800" smtClean="0">
                <a:solidFill>
                  <a:schemeClr val="tx1"/>
                </a:solidFill>
              </a:rPr>
              <a:t>C.P.Leftwich</a:t>
            </a:r>
          </a:p>
          <a:p>
            <a:r>
              <a:rPr lang="en-US" sz="1800" smtClean="0">
                <a:solidFill>
                  <a:schemeClr val="tx1"/>
                </a:solidFill>
              </a:rPr>
              <a:t>Chief Inspector</a:t>
            </a:r>
          </a:p>
          <a:p>
            <a:r>
              <a:rPr lang="en-US" sz="1800" smtClean="0">
                <a:solidFill>
                  <a:schemeClr val="tx1"/>
                </a:solidFill>
              </a:rPr>
              <a:t>Fishmongers’ Company, London</a:t>
            </a:r>
          </a:p>
        </p:txBody>
      </p:sp>
      <p:sp>
        <p:nvSpPr>
          <p:cNvPr id="2052" name="TextBox 6"/>
          <p:cNvSpPr txBox="1">
            <a:spLocks noChangeArrowheads="1"/>
          </p:cNvSpPr>
          <p:nvPr/>
        </p:nvSpPr>
        <p:spPr bwMode="auto">
          <a:xfrm>
            <a:off x="381000" y="5257800"/>
            <a:ext cx="297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400" b="1"/>
              <a:t>Sponsors</a:t>
            </a:r>
          </a:p>
        </p:txBody>
      </p:sp>
      <p:pic>
        <p:nvPicPr>
          <p:cNvPr id="2053" name="Picture 8" descr="logosforp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521325"/>
            <a:ext cx="84582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descr="C:\Users\jdashiell\AppData\Local\Microsoft\Windows\Temporary Internet Files\Content.Outlook\ROOUEU2V\WS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10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Box 4"/>
          <p:cNvSpPr txBox="1">
            <a:spLocks noChangeArrowheads="1"/>
          </p:cNvSpPr>
          <p:nvPr/>
        </p:nvSpPr>
        <p:spPr bwMode="auto">
          <a:xfrm>
            <a:off x="152400" y="152400"/>
            <a:ext cx="868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t>2011 World Seafood Congress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404813"/>
            <a:ext cx="88582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877888" y="5229225"/>
            <a:ext cx="76327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GB" sz="1800"/>
              <a:t>3332 original notifications transmitted</a:t>
            </a:r>
          </a:p>
          <a:p>
            <a:pPr eaLnBrk="1" hangingPunct="1">
              <a:spcBef>
                <a:spcPct val="50000"/>
              </a:spcBef>
            </a:pPr>
            <a:r>
              <a:rPr lang="en-GB" sz="1800"/>
              <a:t>4767 follow up notifications</a:t>
            </a:r>
            <a:endParaRPr lang="en-US" sz="1800"/>
          </a:p>
        </p:txBody>
      </p:sp>
      <p:pic>
        <p:nvPicPr>
          <p:cNvPr id="11268" name="Picture 3" descr="WSC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6165850"/>
            <a:ext cx="6762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692150"/>
            <a:ext cx="9012238"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WSC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870575"/>
            <a:ext cx="965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 y="620713"/>
            <a:ext cx="8936037"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WSC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92800"/>
            <a:ext cx="9636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3397250" y="5516563"/>
            <a:ext cx="12842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97250" y="4502150"/>
            <a:ext cx="12842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398838" y="3573463"/>
            <a:ext cx="1282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86150" y="3295650"/>
            <a:ext cx="12842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292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438" y="2911475"/>
            <a:ext cx="42862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descr="WSC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5827713"/>
            <a:ext cx="9636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88913"/>
            <a:ext cx="78486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WSC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827713"/>
            <a:ext cx="96361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04813"/>
            <a:ext cx="7885112"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1042988" y="1557338"/>
            <a:ext cx="10795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42988" y="1773238"/>
            <a:ext cx="10795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16013" y="2565400"/>
            <a:ext cx="108108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42988" y="3357563"/>
            <a:ext cx="10795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391" name="Picture 6" descr="WSC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732463"/>
            <a:ext cx="9636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WSC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021388"/>
            <a:ext cx="8223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1052513"/>
            <a:ext cx="90646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WSC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805488"/>
            <a:ext cx="96361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908050"/>
            <a:ext cx="889952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WSC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75" y="5845175"/>
            <a:ext cx="96361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GB"/>
              <a:t>2011 World Seafood Congress, October 3-5, 2011, Washington, D.C. </a:t>
            </a: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04800"/>
            <a:ext cx="8964612" cy="637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pic>
        <p:nvPicPr>
          <p:cNvPr id="20484" name="Picture 4" descr="WSC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 y="5845175"/>
            <a:ext cx="96361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sz="3200" smtClean="0"/>
              <a:t>Import Procedure</a:t>
            </a:r>
            <a:br>
              <a:rPr lang="en-GB" sz="3200" smtClean="0"/>
            </a:br>
            <a:r>
              <a:rPr lang="en-US" sz="2400" smtClean="0"/>
              <a:t>Border Controls – Third Country Imports</a:t>
            </a:r>
            <a:r>
              <a:rPr lang="en-US" sz="3200" smtClean="0"/>
              <a:t/>
            </a:r>
            <a:br>
              <a:rPr lang="en-US" sz="3200" smtClean="0"/>
            </a:br>
            <a:endParaRPr lang="en-GB" sz="3200" smtClean="0"/>
          </a:p>
        </p:txBody>
      </p:sp>
      <p:sp>
        <p:nvSpPr>
          <p:cNvPr id="3" name="Content Placeholder 2"/>
          <p:cNvSpPr>
            <a:spLocks noGrp="1"/>
          </p:cNvSpPr>
          <p:nvPr>
            <p:ph idx="1"/>
          </p:nvPr>
        </p:nvSpPr>
        <p:spPr/>
        <p:txBody>
          <a:bodyPr/>
          <a:lstStyle/>
          <a:p>
            <a:pPr eaLnBrk="1" hangingPunct="1">
              <a:lnSpc>
                <a:spcPct val="90000"/>
              </a:lnSpc>
              <a:defRPr/>
            </a:pPr>
            <a:r>
              <a:rPr lang="en-US" sz="2400" dirty="0" smtClean="0"/>
              <a:t>Directive 97/78 establishes the veterinary checks system</a:t>
            </a:r>
          </a:p>
          <a:p>
            <a:pPr eaLnBrk="1" hangingPunct="1">
              <a:lnSpc>
                <a:spcPct val="90000"/>
              </a:lnSpc>
              <a:defRPr/>
            </a:pPr>
            <a:r>
              <a:rPr lang="en-US" sz="2400" dirty="0" smtClean="0"/>
              <a:t>Sets principles for inspection of imported animal products at point of entry to Community territory</a:t>
            </a:r>
          </a:p>
          <a:p>
            <a:pPr eaLnBrk="1" hangingPunct="1">
              <a:lnSpc>
                <a:spcPct val="90000"/>
              </a:lnSpc>
              <a:defRPr/>
            </a:pPr>
            <a:r>
              <a:rPr lang="en-US" sz="2400" dirty="0" smtClean="0"/>
              <a:t>Implemented in all Member States</a:t>
            </a:r>
          </a:p>
          <a:p>
            <a:pPr eaLnBrk="1" hangingPunct="1">
              <a:lnSpc>
                <a:spcPct val="90000"/>
              </a:lnSpc>
              <a:defRPr/>
            </a:pPr>
            <a:r>
              <a:rPr lang="en-US" sz="2400" dirty="0" smtClean="0"/>
              <a:t>Details of inspections, procedures, inspection facilities laid down in subordinate Community Legislation…</a:t>
            </a:r>
          </a:p>
          <a:p>
            <a:pPr marL="0" indent="0" eaLnBrk="1" hangingPunct="1">
              <a:lnSpc>
                <a:spcPct val="90000"/>
              </a:lnSpc>
              <a:buFont typeface="Arial" charset="0"/>
              <a:buNone/>
              <a:defRPr/>
            </a:pPr>
            <a:r>
              <a:rPr lang="en-US" sz="2400" dirty="0" smtClean="0"/>
              <a:t> </a:t>
            </a:r>
          </a:p>
          <a:p>
            <a:pPr eaLnBrk="1" hangingPunct="1">
              <a:defRPr/>
            </a:pPr>
            <a:endParaRPr lang="en-GB" sz="1800" dirty="0"/>
          </a:p>
        </p:txBody>
      </p:sp>
      <p:pic>
        <p:nvPicPr>
          <p:cNvPr id="3076" name="Picture 3" descr="WSC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334000"/>
            <a:ext cx="9636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3375"/>
            <a:ext cx="8043862"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pic>
        <p:nvPicPr>
          <p:cNvPr id="21508" name="Picture 3" descr="WSC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 y="5845175"/>
            <a:ext cx="96361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8893175" cy="655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pic>
        <p:nvPicPr>
          <p:cNvPr id="22532" name="Picture 3" descr="WSC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 y="5845175"/>
            <a:ext cx="96361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022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pic>
        <p:nvPicPr>
          <p:cNvPr id="23556" name="Picture 3" descr="WSC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 y="5845175"/>
            <a:ext cx="96361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5938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pic>
        <p:nvPicPr>
          <p:cNvPr id="24580" name="Picture 3" descr="WSC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 y="5845175"/>
            <a:ext cx="96361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175" name="Group 167"/>
          <p:cNvGraphicFramePr>
            <a:graphicFrameLocks noGrp="1"/>
          </p:cNvGraphicFramePr>
          <p:nvPr>
            <p:ph sz="half" idx="1"/>
          </p:nvPr>
        </p:nvGraphicFramePr>
        <p:xfrm>
          <a:off x="36513" y="735013"/>
          <a:ext cx="9144000" cy="5226050"/>
        </p:xfrm>
        <a:graphic>
          <a:graphicData uri="http://schemas.openxmlformats.org/drawingml/2006/table">
            <a:tbl>
              <a:tblPr/>
              <a:tblGrid>
                <a:gridCol w="1876425"/>
                <a:gridCol w="1455738"/>
                <a:gridCol w="1452562"/>
                <a:gridCol w="1450975"/>
                <a:gridCol w="1449388"/>
                <a:gridCol w="1458912"/>
              </a:tblGrid>
              <a:tr h="64015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400" b="0" i="0" u="none" strike="noStrike" cap="none" normalizeH="0" baseline="0" smtClean="0">
                          <a:ln>
                            <a:noFill/>
                          </a:ln>
                          <a:solidFill>
                            <a:schemeClr val="tx1"/>
                          </a:solidFill>
                          <a:effectLst/>
                          <a:latin typeface="Calibri" pitchFamily="34" charset="0"/>
                        </a:rPr>
                        <a:t>Hazard</a:t>
                      </a:r>
                      <a:endParaRPr kumimoji="0" lang="en-US" sz="2400" b="0" i="0" u="none" strike="noStrike" cap="none" normalizeH="0" baseline="0" smtClean="0">
                        <a:ln>
                          <a:noFill/>
                        </a:ln>
                        <a:solidFill>
                          <a:schemeClr val="tx1"/>
                        </a:solidFill>
                        <a:effectLst/>
                        <a:latin typeface="Calibri"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smtClean="0">
                          <a:ln>
                            <a:noFill/>
                          </a:ln>
                          <a:solidFill>
                            <a:schemeClr val="tx1"/>
                          </a:solidFill>
                          <a:effectLst/>
                          <a:latin typeface="Calibri" pitchFamily="34" charset="0"/>
                        </a:rPr>
                        <a:t>Total across all categories</a:t>
                      </a:r>
                      <a:endParaRPr kumimoji="0" lang="en-US" sz="1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smtClean="0">
                          <a:ln>
                            <a:noFill/>
                          </a:ln>
                          <a:solidFill>
                            <a:schemeClr val="tx1"/>
                          </a:solidFill>
                          <a:effectLst/>
                          <a:latin typeface="Calibri" pitchFamily="34" charset="0"/>
                        </a:rPr>
                        <a:t>Bivalves</a:t>
                      </a:r>
                      <a:endParaRPr kumimoji="0" lang="en-US" sz="1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1AB45"/>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smtClean="0">
                          <a:ln>
                            <a:noFill/>
                          </a:ln>
                          <a:solidFill>
                            <a:schemeClr val="tx1"/>
                          </a:solidFill>
                          <a:effectLst/>
                          <a:latin typeface="Calibri" pitchFamily="34" charset="0"/>
                        </a:rPr>
                        <a:t>Cephalopods</a:t>
                      </a:r>
                      <a:endParaRPr kumimoji="0" lang="en-US" sz="1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smtClean="0">
                          <a:ln>
                            <a:noFill/>
                          </a:ln>
                          <a:solidFill>
                            <a:schemeClr val="tx1"/>
                          </a:solidFill>
                          <a:effectLst/>
                          <a:latin typeface="Calibri" pitchFamily="34" charset="0"/>
                        </a:rPr>
                        <a:t>Crustacea</a:t>
                      </a:r>
                      <a:endParaRPr kumimoji="0" lang="en-US" sz="1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4DB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smtClean="0">
                          <a:ln>
                            <a:noFill/>
                          </a:ln>
                          <a:solidFill>
                            <a:schemeClr val="tx1"/>
                          </a:solidFill>
                          <a:effectLst/>
                          <a:latin typeface="Calibri" pitchFamily="34" charset="0"/>
                        </a:rPr>
                        <a:t>Fish</a:t>
                      </a:r>
                      <a:endParaRPr kumimoji="0" lang="en-US" sz="1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4015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smtClean="0">
                          <a:ln>
                            <a:noFill/>
                          </a:ln>
                          <a:solidFill>
                            <a:schemeClr val="tx1"/>
                          </a:solidFill>
                          <a:effectLst/>
                          <a:latin typeface="Calibri" pitchFamily="34" charset="0"/>
                        </a:rPr>
                        <a:t>Potential Microbiological </a:t>
                      </a:r>
                      <a:endParaRPr kumimoji="0" lang="en-US" sz="1800" b="0" i="0" u="none" strike="noStrike" cap="none" normalizeH="0" baseline="0" smtClean="0">
                        <a:ln>
                          <a:noFill/>
                        </a:ln>
                        <a:solidFill>
                          <a:schemeClr val="tx1"/>
                        </a:solidFill>
                        <a:effectLst/>
                        <a:latin typeface="Calibri"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471</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31</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1AB45"/>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2</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8</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4DB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54</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4015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smtClean="0">
                          <a:ln>
                            <a:noFill/>
                          </a:ln>
                          <a:solidFill>
                            <a:schemeClr val="tx1"/>
                          </a:solidFill>
                          <a:effectLst/>
                          <a:latin typeface="Calibri" pitchFamily="34" charset="0"/>
                        </a:rPr>
                        <a:t>Insufficient controls</a:t>
                      </a:r>
                      <a:endParaRPr kumimoji="0" lang="en-US" sz="1800" b="0" i="0" u="none" strike="noStrike" cap="none" normalizeH="0" baseline="0" smtClean="0">
                        <a:ln>
                          <a:noFill/>
                        </a:ln>
                        <a:solidFill>
                          <a:schemeClr val="tx1"/>
                        </a:solidFill>
                        <a:effectLst/>
                        <a:latin typeface="Calibri"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145</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1AB45"/>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13</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12</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4DB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74</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6204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smtClean="0">
                          <a:ln>
                            <a:noFill/>
                          </a:ln>
                          <a:solidFill>
                            <a:schemeClr val="tx1"/>
                          </a:solidFill>
                          <a:effectLst/>
                          <a:latin typeface="Calibri" pitchFamily="34" charset="0"/>
                        </a:rPr>
                        <a:t>Bio-contaminants</a:t>
                      </a:r>
                      <a:endParaRPr kumimoji="0" lang="en-US" sz="1800" b="0" i="0" u="none" strike="noStrike" cap="none" normalizeH="0" baseline="0" smtClean="0">
                        <a:ln>
                          <a:noFill/>
                        </a:ln>
                        <a:solidFill>
                          <a:schemeClr val="tx1"/>
                        </a:solidFill>
                        <a:effectLst/>
                        <a:latin typeface="Calibri"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59</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1AB45"/>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4DB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50</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1822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smtClean="0">
                          <a:ln>
                            <a:noFill/>
                          </a:ln>
                          <a:solidFill>
                            <a:schemeClr val="tx1"/>
                          </a:solidFill>
                          <a:effectLst/>
                          <a:latin typeface="Calibri" pitchFamily="34" charset="0"/>
                        </a:rPr>
                        <a:t>Heavy metals</a:t>
                      </a:r>
                      <a:endParaRPr kumimoji="0" lang="en-US" sz="1800" b="0" i="0" u="none" strike="noStrike" cap="none" normalizeH="0" baseline="0" smtClean="0">
                        <a:ln>
                          <a:noFill/>
                        </a:ln>
                        <a:solidFill>
                          <a:schemeClr val="tx1"/>
                        </a:solidFill>
                        <a:effectLst/>
                        <a:latin typeface="Calibri"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255</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1</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1AB45"/>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15</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37</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4DB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96</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1822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smtClean="0">
                          <a:ln>
                            <a:noFill/>
                          </a:ln>
                          <a:solidFill>
                            <a:schemeClr val="tx1"/>
                          </a:solidFill>
                          <a:effectLst/>
                          <a:latin typeface="Calibri" pitchFamily="34" charset="0"/>
                        </a:rPr>
                        <a:t>Parasites</a:t>
                      </a:r>
                      <a:endParaRPr kumimoji="0" lang="en-US" sz="1800" b="0" i="0" u="none" strike="noStrike" cap="none" normalizeH="0" baseline="0" smtClean="0">
                        <a:ln>
                          <a:noFill/>
                        </a:ln>
                        <a:solidFill>
                          <a:schemeClr val="tx1"/>
                        </a:solidFill>
                        <a:effectLst/>
                        <a:latin typeface="Calibri"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77</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1AB45"/>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4DB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69</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1822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smtClean="0">
                          <a:ln>
                            <a:noFill/>
                          </a:ln>
                          <a:solidFill>
                            <a:schemeClr val="tx1"/>
                          </a:solidFill>
                          <a:effectLst/>
                          <a:latin typeface="Calibri" pitchFamily="34" charset="0"/>
                        </a:rPr>
                        <a:t>V.Residues</a:t>
                      </a:r>
                      <a:endParaRPr kumimoji="0" lang="en-US" sz="1800" b="0" i="0" u="none" strike="noStrike" cap="none" normalizeH="0" baseline="0" smtClean="0">
                        <a:ln>
                          <a:noFill/>
                        </a:ln>
                        <a:solidFill>
                          <a:schemeClr val="tx1"/>
                        </a:solidFill>
                        <a:effectLst/>
                        <a:latin typeface="Calibri"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122</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1AB45"/>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88</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C4DB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8</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18886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800" b="0" i="0" u="none" strike="noStrike" cap="none" normalizeH="0" baseline="0" smtClean="0">
                          <a:ln>
                            <a:noFill/>
                          </a:ln>
                          <a:solidFill>
                            <a:schemeClr val="tx1"/>
                          </a:solidFill>
                          <a:effectLst/>
                          <a:latin typeface="Calibri" pitchFamily="34" charset="0"/>
                        </a:rPr>
                        <a:t>Total in all 24 categories including those listed</a:t>
                      </a:r>
                      <a:endParaRPr kumimoji="0" lang="en-US" sz="1800" b="0" i="0" u="none" strike="noStrike" cap="none" normalizeH="0" baseline="0" smtClean="0">
                        <a:ln>
                          <a:noFill/>
                        </a:ln>
                        <a:solidFill>
                          <a:schemeClr val="tx1"/>
                        </a:solidFill>
                        <a:effectLst/>
                        <a:latin typeface="Calibri"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3724</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54</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1AB45"/>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39</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Calibri" pitchFamily="34" charset="0"/>
                        </a:rPr>
                        <a:t>177</a:t>
                      </a:r>
                      <a:endParaRPr kumimoji="0" lang="en-US" sz="2800" b="0" i="0" u="none" strike="noStrike" cap="none" normalizeH="0" baseline="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C4DB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tx1"/>
                          </a:solidFill>
                          <a:effectLst/>
                          <a:latin typeface="Calibri" pitchFamily="34" charset="0"/>
                        </a:rPr>
                        <a:t>467</a:t>
                      </a:r>
                      <a:endParaRPr kumimoji="0" lang="en-US" sz="2800" b="0" i="0" u="none" strike="noStrike" cap="none" normalizeH="0" baseline="0" dirty="0" smtClean="0">
                        <a:ln>
                          <a:noFill/>
                        </a:ln>
                        <a:solidFill>
                          <a:schemeClr val="tx1"/>
                        </a:solidFill>
                        <a:effectLst/>
                        <a:latin typeface="Calibri"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25667" name="Text Box 162"/>
          <p:cNvSpPr txBox="1">
            <a:spLocks noChangeArrowheads="1"/>
          </p:cNvSpPr>
          <p:nvPr/>
        </p:nvSpPr>
        <p:spPr bwMode="auto">
          <a:xfrm>
            <a:off x="971550" y="333375"/>
            <a:ext cx="7272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GB"/>
              <a:t>Notifcations by Hazard Category</a:t>
            </a:r>
            <a:endParaRPr lang="en-US"/>
          </a:p>
        </p:txBody>
      </p:sp>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pic>
        <p:nvPicPr>
          <p:cNvPr id="25669" name="Picture 4" descr="WSC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134100"/>
            <a:ext cx="68103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714625"/>
            <a:ext cx="9144000" cy="1843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1557338"/>
            <a:ext cx="9144000" cy="1177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 Box 9"/>
          <p:cNvSpPr txBox="1">
            <a:spLocks noChangeArrowheads="1"/>
          </p:cNvSpPr>
          <p:nvPr/>
        </p:nvSpPr>
        <p:spPr bwMode="auto">
          <a:xfrm>
            <a:off x="611188" y="476250"/>
            <a:ext cx="7921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GB"/>
              <a:t>Overall Notifications comparing 2008 with 2009</a:t>
            </a:r>
            <a:endParaRPr lang="en-US"/>
          </a:p>
        </p:txBody>
      </p:sp>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pic>
        <p:nvPicPr>
          <p:cNvPr id="26630" name="Picture 5" descr="WSC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75" y="5845175"/>
            <a:ext cx="96361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9388" y="404813"/>
            <a:ext cx="8713787" cy="55451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pic>
        <p:nvPicPr>
          <p:cNvPr id="27652" name="Picture 3" descr="WSC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 y="5845175"/>
            <a:ext cx="96361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p:txBody>
          <a:bodyPr/>
          <a:lstStyle/>
          <a:p>
            <a:pPr eaLnBrk="1" hangingPunct="1">
              <a:lnSpc>
                <a:spcPct val="90000"/>
              </a:lnSpc>
            </a:pPr>
            <a:r>
              <a:rPr lang="en-US" smtClean="0"/>
              <a:t>2001/812 BIP Requirements;</a:t>
            </a:r>
          </a:p>
          <a:p>
            <a:pPr lvl="1" eaLnBrk="1" hangingPunct="1">
              <a:lnSpc>
                <a:spcPct val="90000"/>
              </a:lnSpc>
            </a:pPr>
            <a:r>
              <a:rPr lang="en-US" smtClean="0"/>
              <a:t>Equipment</a:t>
            </a:r>
          </a:p>
          <a:p>
            <a:pPr lvl="1" eaLnBrk="1" hangingPunct="1">
              <a:lnSpc>
                <a:spcPct val="90000"/>
              </a:lnSpc>
            </a:pPr>
            <a:r>
              <a:rPr lang="en-US" smtClean="0"/>
              <a:t>Offices</a:t>
            </a:r>
          </a:p>
          <a:p>
            <a:pPr lvl="1" eaLnBrk="1" hangingPunct="1">
              <a:lnSpc>
                <a:spcPct val="90000"/>
              </a:lnSpc>
            </a:pPr>
            <a:r>
              <a:rPr lang="en-US" smtClean="0"/>
              <a:t>Inspection areas</a:t>
            </a:r>
          </a:p>
          <a:p>
            <a:pPr lvl="1" eaLnBrk="1" hangingPunct="1">
              <a:lnSpc>
                <a:spcPct val="90000"/>
              </a:lnSpc>
            </a:pPr>
            <a:r>
              <a:rPr lang="en-US" smtClean="0"/>
              <a:t>Staffing</a:t>
            </a:r>
          </a:p>
          <a:p>
            <a:pPr lvl="1" eaLnBrk="1" hangingPunct="1">
              <a:lnSpc>
                <a:spcPct val="90000"/>
              </a:lnSpc>
            </a:pPr>
            <a:r>
              <a:rPr lang="en-US" smtClean="0"/>
              <a:t>Documents</a:t>
            </a:r>
          </a:p>
          <a:p>
            <a:pPr lvl="1" eaLnBrk="1" hangingPunct="1">
              <a:lnSpc>
                <a:spcPct val="90000"/>
              </a:lnSpc>
            </a:pPr>
            <a:r>
              <a:rPr lang="en-US" smtClean="0"/>
              <a:t>Records</a:t>
            </a:r>
          </a:p>
          <a:p>
            <a:pPr lvl="1" eaLnBrk="1" hangingPunct="1">
              <a:lnSpc>
                <a:spcPct val="90000"/>
              </a:lnSpc>
            </a:pPr>
            <a:r>
              <a:rPr lang="en-US" smtClean="0"/>
              <a:t>Procedures</a:t>
            </a:r>
            <a:endParaRPr lang="en-GB" smtClean="0"/>
          </a:p>
          <a:p>
            <a:pPr eaLnBrk="1" hangingPunct="1"/>
            <a:endParaRPr lang="en-GB" smtClean="0"/>
          </a:p>
        </p:txBody>
      </p:sp>
      <p:sp>
        <p:nvSpPr>
          <p:cNvPr id="4099" name="Rectangle 2"/>
          <p:cNvSpPr>
            <a:spLocks noGrp="1" noChangeArrowheads="1"/>
          </p:cNvSpPr>
          <p:nvPr>
            <p:ph type="title"/>
          </p:nvPr>
        </p:nvSpPr>
        <p:spPr/>
        <p:txBody>
          <a:bodyPr/>
          <a:lstStyle/>
          <a:p>
            <a:pPr algn="l" eaLnBrk="1" hangingPunct="1"/>
            <a:r>
              <a:rPr lang="en-US" smtClean="0"/>
              <a:t>Inspection Facilities-</a:t>
            </a:r>
            <a:br>
              <a:rPr lang="en-US" smtClean="0"/>
            </a:br>
            <a:r>
              <a:rPr lang="en-US" sz="2400" smtClean="0"/>
              <a:t>Border Inspection Posts – over 300 BIP’s in the EU</a:t>
            </a:r>
            <a:endParaRPr lang="en-GB" sz="2400" smtClean="0"/>
          </a:p>
        </p:txBody>
      </p:sp>
      <p:pic>
        <p:nvPicPr>
          <p:cNvPr id="4100" name="Picture 5" descr="ramshack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188" y="2254250"/>
            <a:ext cx="206533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ramshackl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4652963"/>
            <a:ext cx="210343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descr="WSC 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5334000"/>
            <a:ext cx="9636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sz="3200" smtClean="0"/>
              <a:t>Inspection of Consignments</a:t>
            </a:r>
          </a:p>
        </p:txBody>
      </p:sp>
      <p:sp>
        <p:nvSpPr>
          <p:cNvPr id="5123" name="Content Placeholder 2"/>
          <p:cNvSpPr>
            <a:spLocks noGrp="1"/>
          </p:cNvSpPr>
          <p:nvPr>
            <p:ph idx="1"/>
          </p:nvPr>
        </p:nvSpPr>
        <p:spPr/>
        <p:txBody>
          <a:bodyPr/>
          <a:lstStyle/>
          <a:p>
            <a:pPr eaLnBrk="1" hangingPunct="1"/>
            <a:r>
              <a:rPr lang="en-GB" sz="2400" smtClean="0"/>
              <a:t>Documentary Check</a:t>
            </a:r>
          </a:p>
          <a:p>
            <a:pPr eaLnBrk="1" hangingPunct="1"/>
            <a:endParaRPr lang="en-GB" sz="2400" smtClean="0"/>
          </a:p>
          <a:p>
            <a:pPr eaLnBrk="1" hangingPunct="1"/>
            <a:r>
              <a:rPr lang="en-GB" sz="2400" smtClean="0"/>
              <a:t>Identity Check</a:t>
            </a:r>
          </a:p>
          <a:p>
            <a:pPr eaLnBrk="1" hangingPunct="1"/>
            <a:endParaRPr lang="en-GB" sz="2400" smtClean="0"/>
          </a:p>
          <a:p>
            <a:pPr eaLnBrk="1" hangingPunct="1"/>
            <a:r>
              <a:rPr lang="en-GB" sz="2400" smtClean="0"/>
              <a:t>Physical Check</a:t>
            </a:r>
          </a:p>
        </p:txBody>
      </p:sp>
      <p:pic>
        <p:nvPicPr>
          <p:cNvPr id="5124" name="Picture 3" descr="WSC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334000"/>
            <a:ext cx="9636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4213" y="1196975"/>
            <a:ext cx="7772400" cy="4206875"/>
          </a:xfrm>
        </p:spPr>
        <p:txBody>
          <a:bodyPr/>
          <a:lstStyle/>
          <a:p>
            <a:pPr eaLnBrk="1" hangingPunct="1"/>
            <a:r>
              <a:rPr lang="en-GB" sz="3200" smtClean="0"/>
              <a:t>TRACES</a:t>
            </a:r>
            <a:br>
              <a:rPr lang="en-GB" sz="3200" smtClean="0"/>
            </a:br>
            <a:r>
              <a:rPr lang="en-GB" sz="2400" smtClean="0"/>
              <a:t>Trade Control and Expert System</a:t>
            </a:r>
            <a:br>
              <a:rPr lang="en-GB" sz="2400" smtClean="0"/>
            </a:br>
            <a:r>
              <a:rPr lang="en-GB" sz="3200" smtClean="0"/>
              <a:t/>
            </a:r>
            <a:br>
              <a:rPr lang="en-GB" sz="3200" smtClean="0"/>
            </a:br>
            <a:r>
              <a:rPr lang="en-GB" sz="3200" smtClean="0"/>
              <a:t/>
            </a:r>
            <a:br>
              <a:rPr lang="en-GB" sz="3200" smtClean="0"/>
            </a:br>
            <a:r>
              <a:rPr lang="en-GB" sz="3200" smtClean="0"/>
              <a:t>RASFF</a:t>
            </a:r>
            <a:br>
              <a:rPr lang="en-GB" sz="3200" smtClean="0"/>
            </a:br>
            <a:r>
              <a:rPr lang="en-GB" sz="3200" smtClean="0"/>
              <a:t>Rapid Alert System for Food and Feed</a:t>
            </a:r>
            <a:br>
              <a:rPr lang="en-GB" sz="3200" smtClean="0"/>
            </a:br>
            <a:r>
              <a:rPr lang="en-GB" sz="3200" smtClean="0"/>
              <a:t/>
            </a:r>
            <a:br>
              <a:rPr lang="en-GB" sz="3200" smtClean="0"/>
            </a:br>
            <a:endParaRPr lang="en-GB" sz="3200" smtClean="0"/>
          </a:p>
        </p:txBody>
      </p:sp>
      <p:cxnSp>
        <p:nvCxnSpPr>
          <p:cNvPr id="4" name="Straight Arrow Connector 3"/>
          <p:cNvCxnSpPr/>
          <p:nvPr/>
        </p:nvCxnSpPr>
        <p:spPr>
          <a:xfrm>
            <a:off x="4572000" y="2420938"/>
            <a:ext cx="0"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48" name="Picture 4" descr="WSC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8" y="5827713"/>
            <a:ext cx="96361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en-GB" sz="3200" b="1" smtClean="0"/>
              <a:t>EC Regulation 178/2002 Article 50</a:t>
            </a:r>
            <a:br>
              <a:rPr lang="en-GB" sz="3200" b="1" smtClean="0"/>
            </a:br>
            <a:r>
              <a:rPr lang="en-GB" sz="3200" b="1" smtClean="0"/>
              <a:t>Established the Rapid Alert System</a:t>
            </a:r>
            <a:endParaRPr lang="en-US" sz="3200" b="1" smtClean="0"/>
          </a:p>
        </p:txBody>
      </p:sp>
      <p:sp>
        <p:nvSpPr>
          <p:cNvPr id="7171" name="Rectangle 3"/>
          <p:cNvSpPr>
            <a:spLocks noGrp="1"/>
          </p:cNvSpPr>
          <p:nvPr>
            <p:ph type="body" idx="1"/>
          </p:nvPr>
        </p:nvSpPr>
        <p:spPr/>
        <p:txBody>
          <a:bodyPr/>
          <a:lstStyle/>
          <a:p>
            <a:pPr eaLnBrk="1" hangingPunct="1"/>
            <a:r>
              <a:rPr lang="en-GB" sz="2400" smtClean="0"/>
              <a:t>Covers all EU member states plus, Norway, Liechtenstein and Iceland ( members of the European Economic Area –EEA)</a:t>
            </a:r>
          </a:p>
          <a:p>
            <a:pPr eaLnBrk="1" hangingPunct="1"/>
            <a:r>
              <a:rPr lang="en-GB" sz="2400" smtClean="0"/>
              <a:t>Places a duty on all members to notify the commission on</a:t>
            </a:r>
          </a:p>
          <a:p>
            <a:pPr eaLnBrk="1" hangingPunct="1">
              <a:buFont typeface="Arial" charset="0"/>
              <a:buNone/>
            </a:pPr>
            <a:r>
              <a:rPr lang="en-GB" sz="2400" smtClean="0"/>
              <a:t>            - Any measures restricting food being placed on the            market, forcing withdrawal or recall.</a:t>
            </a:r>
          </a:p>
          <a:p>
            <a:pPr eaLnBrk="1" hangingPunct="1">
              <a:buFont typeface="Arial" charset="0"/>
              <a:buNone/>
            </a:pPr>
            <a:r>
              <a:rPr lang="en-GB" sz="2400" smtClean="0"/>
              <a:t>            -Recommendation or agreements with professional operators either voluntary or obligatory aimed at preventing, limiting or imposing specific conditions on placing of food on the market</a:t>
            </a:r>
          </a:p>
          <a:p>
            <a:pPr eaLnBrk="1" hangingPunct="1">
              <a:buFont typeface="Arial" charset="0"/>
              <a:buNone/>
            </a:pPr>
            <a:r>
              <a:rPr lang="en-GB" sz="2400" smtClean="0"/>
              <a:t>           -Any rejections at a Border Inspection Post</a:t>
            </a:r>
          </a:p>
          <a:p>
            <a:pPr eaLnBrk="1" hangingPunct="1"/>
            <a:r>
              <a:rPr lang="en-GB" sz="2400" smtClean="0"/>
              <a:t>System operates 7 days a week, 24 hours a day.</a:t>
            </a:r>
            <a:endParaRPr lang="en-US" sz="2400" smtClean="0"/>
          </a:p>
        </p:txBody>
      </p:sp>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pic>
        <p:nvPicPr>
          <p:cNvPr id="7173" name="Picture 4" descr="WSC 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6092825"/>
            <a:ext cx="7207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ttp://ec.europa.eu/food/food/rapidalert/images/rasff_al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8050"/>
            <a:ext cx="23034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descr="http://ec.europa.eu/food/food/rapidalert/images/rasff_inf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143000"/>
            <a:ext cx="20002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http://ec.europa.eu/food/food/rapidalert/images/rasff_bor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789363"/>
            <a:ext cx="208915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http://ec.europa.eu/food/food/rapidalert/images/rasff_new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3933825"/>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827088" y="3213100"/>
            <a:ext cx="28813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GB" sz="1800"/>
              <a:t>Serious rapid action required</a:t>
            </a:r>
            <a:endParaRPr lang="en-US" sz="1800"/>
          </a:p>
        </p:txBody>
      </p:sp>
      <p:sp>
        <p:nvSpPr>
          <p:cNvPr id="8199" name="Text Box 7"/>
          <p:cNvSpPr txBox="1">
            <a:spLocks noChangeArrowheads="1"/>
          </p:cNvSpPr>
          <p:nvPr/>
        </p:nvSpPr>
        <p:spPr bwMode="auto">
          <a:xfrm>
            <a:off x="827088" y="5878513"/>
            <a:ext cx="3097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GB" sz="1800"/>
              <a:t>Product refused entry</a:t>
            </a:r>
            <a:endParaRPr lang="en-US" sz="1800"/>
          </a:p>
        </p:txBody>
      </p:sp>
      <p:sp>
        <p:nvSpPr>
          <p:cNvPr id="8200" name="Text Box 8"/>
          <p:cNvSpPr txBox="1">
            <a:spLocks noChangeArrowheads="1"/>
          </p:cNvSpPr>
          <p:nvPr/>
        </p:nvSpPr>
        <p:spPr bwMode="auto">
          <a:xfrm>
            <a:off x="4356100" y="2997200"/>
            <a:ext cx="45370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GB" sz="1800"/>
              <a:t>Action required not rapid due to product not yet reaching the market or is no longer on the market</a:t>
            </a:r>
            <a:endParaRPr lang="en-US" sz="1800"/>
          </a:p>
        </p:txBody>
      </p:sp>
      <p:sp>
        <p:nvSpPr>
          <p:cNvPr id="8201" name="Text Box 9"/>
          <p:cNvSpPr txBox="1">
            <a:spLocks noChangeArrowheads="1"/>
          </p:cNvSpPr>
          <p:nvPr/>
        </p:nvSpPr>
        <p:spPr bwMode="auto">
          <a:xfrm>
            <a:off x="4625975" y="5603875"/>
            <a:ext cx="4249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GB" sz="1800"/>
              <a:t>Something of interest that does not fall into the 3 previous categories</a:t>
            </a:r>
            <a:endParaRPr lang="en-US" sz="1800"/>
          </a:p>
        </p:txBody>
      </p:sp>
      <p:sp>
        <p:nvSpPr>
          <p:cNvPr id="8202" name="Text Box 10"/>
          <p:cNvSpPr txBox="1">
            <a:spLocks noChangeArrowheads="1"/>
          </p:cNvSpPr>
          <p:nvPr/>
        </p:nvSpPr>
        <p:spPr bwMode="auto">
          <a:xfrm>
            <a:off x="1908175" y="333375"/>
            <a:ext cx="568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GB" sz="2400" b="1"/>
              <a:t>4 types of notifications</a:t>
            </a:r>
            <a:endParaRPr lang="en-US" sz="2400" b="1"/>
          </a:p>
        </p:txBody>
      </p:sp>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pic>
        <p:nvPicPr>
          <p:cNvPr id="8204" name="Picture 11" descr="WSC 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75" y="6173788"/>
            <a:ext cx="6429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endParaRPr lang="en-GB"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a:p>
        </p:txBody>
      </p:sp>
      <p:pic>
        <p:nvPicPr>
          <p:cNvPr id="9220" name="Picture 2" descr="http://ec.europa.eu/food/food/rapidalert/images/rasff_notifications_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0"/>
            <a:ext cx="8424862"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WSC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75" y="5845175"/>
            <a:ext cx="96361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ec.europa.eu/food/food/rapidalert/images/border_rej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58738"/>
            <a:ext cx="4321175" cy="688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2011 World Seafood Congress, October 3-5, 2011, Washington, D.C. </a:t>
            </a:r>
            <a:endParaRPr lang="en-GB"/>
          </a:p>
        </p:txBody>
      </p:sp>
      <p:pic>
        <p:nvPicPr>
          <p:cNvPr id="10244" name="Picture 3" descr="WSC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5845175"/>
            <a:ext cx="96361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1310</Words>
  <Application>Microsoft Office PowerPoint</Application>
  <PresentationFormat>On-screen Show (4:3)</PresentationFormat>
  <Paragraphs>138</Paragraphs>
  <Slides>26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Hygiene and Inspection The European Position</vt:lpstr>
      <vt:lpstr>Import Procedure Border Controls – Third Country Imports </vt:lpstr>
      <vt:lpstr>Inspection Facilities- Border Inspection Posts – over 300 BIP’s in the EU</vt:lpstr>
      <vt:lpstr>Inspection of Consignments</vt:lpstr>
      <vt:lpstr>TRACES Trade Control and Expert System   RASFF Rapid Alert System for Food and Feed  </vt:lpstr>
      <vt:lpstr>EC Regulation 178/2002 Article 50 Established the Rapid Alert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Chris</cp:lastModifiedBy>
  <cp:revision>24</cp:revision>
  <dcterms:created xsi:type="dcterms:W3CDTF">2011-09-19T08:47:11Z</dcterms:created>
  <dcterms:modified xsi:type="dcterms:W3CDTF">2011-09-27T11:46:32Z</dcterms:modified>
</cp:coreProperties>
</file>